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.svg" ContentType="image/svg+xml"/>
  <Override PartName="/ppt/media/image20.svg" ContentType="image/svg+xml"/>
  <Override PartName="/ppt/media/image21.svg" ContentType="image/svg+xml"/>
  <Override PartName="/ppt/media/image22.svg" ContentType="image/svg+xml"/>
  <Override PartName="/ppt/media/image23.svg" ContentType="image/svg+xml"/>
  <Override PartName="/ppt/media/image24.svg" ContentType="image/svg+xml"/>
  <Override PartName="/ppt/media/image25.svg" ContentType="image/svg+xml"/>
  <Override PartName="/ppt/media/image26.svg" ContentType="image/svg+xml"/>
  <Override PartName="/ppt/media/image27.svg" ContentType="image/svg+xml"/>
  <Override PartName="/ppt/media/image28.svg" ContentType="image/svg+xml"/>
  <Override PartName="/ppt/media/image29.svg" ContentType="image/svg+xml"/>
  <Override PartName="/ppt/media/image3.svg" ContentType="image/svg+xml"/>
  <Override PartName="/ppt/media/image30.svg" ContentType="image/svg+xml"/>
  <Override PartName="/ppt/media/image31.svg" ContentType="image/svg+xml"/>
  <Override PartName="/ppt/media/image32.svg" ContentType="image/svg+xml"/>
  <Override PartName="/ppt/media/image33.svg" ContentType="image/svg+xml"/>
  <Override PartName="/ppt/media/image34.svg" ContentType="image/svg+xml"/>
  <Override PartName="/ppt/media/image35.svg" ContentType="image/svg+xml"/>
  <Override PartName="/ppt/media/image36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78" r:id="rId4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欢迎参加本次关于全球运营商业务的深度洞察报告。今天，我们将共同探讨电信行业正在经历的深刻变革，从传统的“流量经营”模式，迈向以智能服务为核心的全新未来。这份报告将为您揭示行业转型的关键趋势、挑战与机遇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这张图表展示了未来几年B2B各细分业务的增长预期。可以看到，AI服务和物联网服务将是增长最快的领域，这也为运营商指明了未来的战略方向。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第三部分，我们将聚焦技术与网络的前沿演进。这包括5G-A的商业化进展、AI在网络中的深度应用，以及天地一体化网络的布局。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5G-A的核心突破在于“大上行”能力，这解决了移动AI时代的关键瓶颈。它将在车联网、低空经济和工业互联网等领域催生大量新的商业应用，为运营商带来新的价值增长点。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运营商正从“AI+”的工具应用阶段，迈向“+AI”的范式跃迁，将AI深度融入网络架构。对内，AI显著提升了运营效率；对外，运营商正利用自身优势，将AI作为一项服务提供给客户，这是其区别于纯云厂商的核心竞争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天地一体化已成为必然趋势。中国的三大运营商均已积极布局卫星互联网，旨在构建“空天地海”一体化的立体覆盖网络。这不仅是技术的升级，更是运营商未来核心竞争力的关键所在。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第四部分，我们将探讨运营商在业务创新方面的努力，包括如何深耕政企业务、实现数据要素变现，以及在全球化方面的新趋势。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在政企业务领域，运营商正从单纯的“卖带宽”转向提供综合解决方案。运营商云凭借其属地化、高安全性和云网融合的特点，正在与互联网云厂商展开差异化竞争，其核心优势在于强大的集成能力。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在看到机遇的同时，我们也必须正视运营商面临的风险与挑战。第五部分将分析监管、技术替代和增长瓶颈等方面的问题。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运营商面临着来自监管、技术和市场增长等多方面的挑战。如何应对这些风险，突破增长瓶颈，是每个运营商必须思考的问题。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最后，我们将对未来趋势进行展望，并提出相应的战略建议，为运营商的决策者提供参考。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报告将分为六个部分展开。首先，我们将分析当前的宏观环境与市场格局；接着，深入探讨运营商的财务表现与价值重构；然后，聚焦技术与网络的最新演进；之后，剖析业务创新与生态位重塑的策略；再指出行业面临的风险与挑战；最后，对未来趋势进行展望并提出战略建议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基于以上分析，我们建议运营商在短期内聚焦精准投资和降本增效，中期目标是转型为平台型科技服务商。同时，在组织、人才和资本层面进行深刻变革，以适应新的竞争环境。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最后，总结一下我们的核心观点：电信行业的未来，不再仅仅是速度的竞争，而是服务模式的根本变革。能够成功实现从“流量经营”到“智能服务经营”转型的运营商，将引领下一个十年的发展。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我的报告到此结束，感谢大家的聆听！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正式进入各章节之前，让我们先看一下本次报告的核心发现。当前，全球电信行业正处于转型的关键期，传统的增长模式已接近天花板，而智能服务成为新的增长点。未来几年，运营商的竞争将围绕AI、技术转型和立体网络布局这三个核心要素展开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首先，我们进入第一部分：宏观环境与市场格局。在这一部分，我们将分析全球电信市场呈现出的“四极格局”，以及竞争环境正在发生的深刻变化。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全球电信市场已形成北美、欧洲、亚太和新兴市场这四大板块，每个板块都面临着独特的机遇和挑战。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首先看北美，资本开支开始收缩，投资重心从5G建设转向光纤、FWA和边缘计算，与云厂商的竞合关系也进入了新阶段。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欧洲市场则面临监管高压，导致盈利能力薄弱，因此运营商正在加速市场整合，试图“以规模换生存”。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亚太地区继续引领全球5G-A商用进程，政企市场成为增长重点，非传统电信业务收入占比显著提升。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最后是新兴市场，它们受益于数字普惠和跨越式发展，成为全球增长亮点，也是中资和中东资本出海的重要目的地。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这张图表直观地展示了各区域市场的关键财务指标。我们可以看到，新兴市场在收入增速上遥遥领先，达到了6.8%，同时其CAPEX强度也是最高的，显示出该区域正在进行大规模的基础设施建设，市场扩张动力强劲。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相比之下，北美市场虽然增速平稳（2.5%），但保持着最高的盈利能力，EBIT利润率达到了32%，这得益于其成熟的商业模式和高附加值服务。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欧洲市场的表现相对较弱，收入增速仅为1.1%，且EBIT利润率在所有区域中最低，仅为15%，这也印证了其面临的市场饱和、竞争加剧以及成本控制的严峻挑战。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竞争格局也在发生深刻变化。运营商与云厂商既是合作伙伴也是竞争对手；卫星互联网等新势力正在崛起；同时，运营商也在通过技术创新，试图重新定义自己在产业链中的角色。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接下来，我们进入第二部分，深入分析运营商的财务表现和价值重构。我们将探讨收入结构的变化、盈利能力的现状以及成本优化的策略。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运营商的收入结构正在发生显著变化。传统的连接业务增长乏力，而以政企云、物联网为代表的第二增长曲线正在崛起，但不同运营商在这条新赛道上的表现已经出现分化。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5.svg"/><Relationship Id="rId6" Type="http://schemas.openxmlformats.org/officeDocument/2006/relationships/image" Target="../media/image27.png"/><Relationship Id="rId5" Type="http://schemas.openxmlformats.org/officeDocument/2006/relationships/image" Target="../media/image17.svg"/><Relationship Id="rId4" Type="http://schemas.openxmlformats.org/officeDocument/2006/relationships/image" Target="../media/image30.png"/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svg"/><Relationship Id="rId8" Type="http://schemas.openxmlformats.org/officeDocument/2006/relationships/image" Target="../media/image35.png"/><Relationship Id="rId7" Type="http://schemas.openxmlformats.org/officeDocument/2006/relationships/image" Target="../media/image20.svg"/><Relationship Id="rId6" Type="http://schemas.openxmlformats.org/officeDocument/2006/relationships/image" Target="../media/image34.png"/><Relationship Id="rId5" Type="http://schemas.openxmlformats.org/officeDocument/2006/relationships/image" Target="../media/image19.svg"/><Relationship Id="rId4" Type="http://schemas.openxmlformats.org/officeDocument/2006/relationships/image" Target="../media/image33.png"/><Relationship Id="rId3" Type="http://schemas.openxmlformats.org/officeDocument/2006/relationships/image" Target="../media/image18.svg"/><Relationship Id="rId2" Type="http://schemas.openxmlformats.org/officeDocument/2006/relationships/image" Target="../media/image32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23.svg"/><Relationship Id="rId4" Type="http://schemas.openxmlformats.org/officeDocument/2006/relationships/image" Target="../media/image37.png"/><Relationship Id="rId3" Type="http://schemas.openxmlformats.org/officeDocument/2006/relationships/image" Target="../media/image22.svg"/><Relationship Id="rId2" Type="http://schemas.openxmlformats.org/officeDocument/2006/relationships/image" Target="../media/image36.pn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24.svg"/><Relationship Id="rId1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42.png"/><Relationship Id="rId7" Type="http://schemas.openxmlformats.org/officeDocument/2006/relationships/image" Target="../media/image26.svg"/><Relationship Id="rId6" Type="http://schemas.openxmlformats.org/officeDocument/2006/relationships/image" Target="../media/image41.png"/><Relationship Id="rId5" Type="http://schemas.openxmlformats.org/officeDocument/2006/relationships/image" Target="../media/image25.svg"/><Relationship Id="rId4" Type="http://schemas.openxmlformats.org/officeDocument/2006/relationships/image" Target="../media/image40.png"/><Relationship Id="rId3" Type="http://schemas.openxmlformats.org/officeDocument/2006/relationships/image" Target="../media/image18.svg"/><Relationship Id="rId2" Type="http://schemas.openxmlformats.org/officeDocument/2006/relationships/image" Target="../media/image32.png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47.png"/><Relationship Id="rId7" Type="http://schemas.openxmlformats.org/officeDocument/2006/relationships/image" Target="../media/image29.svg"/><Relationship Id="rId6" Type="http://schemas.openxmlformats.org/officeDocument/2006/relationships/image" Target="../media/image46.png"/><Relationship Id="rId5" Type="http://schemas.openxmlformats.org/officeDocument/2006/relationships/image" Target="../media/image28.svg"/><Relationship Id="rId4" Type="http://schemas.openxmlformats.org/officeDocument/2006/relationships/image" Target="../media/image45.png"/><Relationship Id="rId3" Type="http://schemas.openxmlformats.org/officeDocument/2006/relationships/image" Target="../media/image27.svg"/><Relationship Id="rId2" Type="http://schemas.openxmlformats.org/officeDocument/2006/relationships/image" Target="../media/image44.png"/><Relationship Id="rId10" Type="http://schemas.openxmlformats.org/officeDocument/2006/relationships/notesSlide" Target="../notesSlides/notesSlide16.xml"/><Relationship Id="rId1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31.svg"/><Relationship Id="rId4" Type="http://schemas.openxmlformats.org/officeDocument/2006/relationships/image" Target="../media/image50.png"/><Relationship Id="rId3" Type="http://schemas.openxmlformats.org/officeDocument/2006/relationships/image" Target="../media/image30.svg"/><Relationship Id="rId2" Type="http://schemas.openxmlformats.org/officeDocument/2006/relationships/image" Target="../media/image49.png"/><Relationship Id="rId1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2.svg"/><Relationship Id="rId2" Type="http://schemas.openxmlformats.org/officeDocument/2006/relationships/image" Target="../media/image53.png"/><Relationship Id="rId1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svg"/><Relationship Id="rId8" Type="http://schemas.openxmlformats.org/officeDocument/2006/relationships/image" Target="../media/image8.png"/><Relationship Id="rId7" Type="http://schemas.openxmlformats.org/officeDocument/2006/relationships/image" Target="../media/image2.sv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1.svg"/><Relationship Id="rId2" Type="http://schemas.openxmlformats.org/officeDocument/2006/relationships/image" Target="../media/image4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4.svg"/><Relationship Id="rId10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0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35.svg"/><Relationship Id="rId6" Type="http://schemas.openxmlformats.org/officeDocument/2006/relationships/image" Target="../media/image56.png"/><Relationship Id="rId5" Type="http://schemas.openxmlformats.org/officeDocument/2006/relationships/image" Target="../media/image34.svg"/><Relationship Id="rId4" Type="http://schemas.openxmlformats.org/officeDocument/2006/relationships/image" Target="../media/image55.png"/><Relationship Id="rId3" Type="http://schemas.openxmlformats.org/officeDocument/2006/relationships/image" Target="../media/image33.svg"/><Relationship Id="rId2" Type="http://schemas.openxmlformats.org/officeDocument/2006/relationships/image" Target="../media/image54.png"/><Relationship Id="rId1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1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6.svg"/><Relationship Id="rId6" Type="http://schemas.openxmlformats.org/officeDocument/2006/relationships/image" Target="../media/image41.png"/><Relationship Id="rId5" Type="http://schemas.openxmlformats.org/officeDocument/2006/relationships/image" Target="../media/image36.svg"/><Relationship Id="rId4" Type="http://schemas.openxmlformats.org/officeDocument/2006/relationships/image" Target="../media/image57.png"/><Relationship Id="rId3" Type="http://schemas.openxmlformats.org/officeDocument/2006/relationships/image" Target="../media/image5.svg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8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7.sv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14.png"/><Relationship Id="rId3" Type="http://schemas.openxmlformats.org/officeDocument/2006/relationships/image" Target="../media/image5.svg"/><Relationship Id="rId2" Type="http://schemas.openxmlformats.org/officeDocument/2006/relationships/image" Target="../media/image13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9.svg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8.sv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Relationship Id="rId3" Type="http://schemas.openxmlformats.org/officeDocument/2006/relationships/image" Target="../media/image10.svg"/><Relationship Id="rId2" Type="http://schemas.openxmlformats.org/officeDocument/2006/relationships/image" Target="../media/image20.pn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3.svg"/><Relationship Id="rId6" Type="http://schemas.openxmlformats.org/officeDocument/2006/relationships/image" Target="../media/image25.png"/><Relationship Id="rId5" Type="http://schemas.openxmlformats.org/officeDocument/2006/relationships/image" Target="../media/image12.svg"/><Relationship Id="rId4" Type="http://schemas.openxmlformats.org/officeDocument/2006/relationships/image" Target="../media/image24.png"/><Relationship Id="rId3" Type="http://schemas.openxmlformats.org/officeDocument/2006/relationships/image" Target="../media/image11.sv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6.svg"/><Relationship Id="rId6" Type="http://schemas.openxmlformats.org/officeDocument/2006/relationships/image" Target="../media/image28.png"/><Relationship Id="rId5" Type="http://schemas.openxmlformats.org/officeDocument/2006/relationships/image" Target="../media/image15.svg"/><Relationship Id="rId4" Type="http://schemas.openxmlformats.org/officeDocument/2006/relationships/image" Target="../media/image27.png"/><Relationship Id="rId3" Type="http://schemas.openxmlformats.org/officeDocument/2006/relationships/image" Target="../media/image14.svg"/><Relationship Id="rId2" Type="http://schemas.openxmlformats.org/officeDocument/2006/relationships/image" Target="../media/image26.png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14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0F1E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16000"/>
            <a:ext cx="609600" cy="609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381000" y="1905000"/>
            <a:ext cx="1143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全球运营商业务深度洞察报告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334000" y="2794000"/>
            <a:ext cx="1524000" cy="508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BFFF">
                  <a:alpha val="100000"/>
                </a:srgbClr>
              </a:gs>
              <a:gs pos="100000">
                <a:srgbClr val="40E0D0">
                  <a:alpha val="100000"/>
                </a:srgbClr>
              </a:gs>
            </a:gsLst>
            <a:lin ang="0"/>
          </a:gradFill>
          <a:ln cap="flat" cmpd="sng">
            <a:gradFill rotWithShape="1">
              <a:gsLst>
                <a:gs pos="0">
                  <a:srgbClr val="00ACE6">
                    <a:alpha val="100000"/>
                  </a:srgbClr>
                </a:gs>
                <a:gs pos="100000">
                  <a:srgbClr val="25C7B6">
                    <a:alpha val="100000"/>
                  </a:srgbClr>
                </a:gs>
              </a:gsLst>
              <a:lin ang="0"/>
            </a:gra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381000" y="3048000"/>
            <a:ext cx="1143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40E0D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从“流量经营”到“智能服务经营”的范式跃迁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5080000" y="4572000"/>
            <a:ext cx="2032000" cy="406400"/>
          </a:xfrm>
          <a:prstGeom prst="roundRect">
            <a:avLst>
              <a:gd name="adj" fmla="val 50000"/>
            </a:avLst>
          </a:prstGeom>
          <a:solidFill>
            <a:srgbClr val="9370DB">
              <a:alpha val="20000"/>
            </a:srgbClr>
          </a:solidFill>
          <a:ln w="12700" cap="flat" cmpd="sng">
            <a:solidFill>
              <a:srgbClr val="9370DB">
                <a:alpha val="5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5080000" y="4572000"/>
            <a:ext cx="2032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DCDCD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2026年3月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2023-2028年全球电信运营商B2B收入CAGR预测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206500"/>
            <a:ext cx="10668000" cy="25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BFFF">
                  <a:alpha val="100000"/>
                </a:srgbClr>
              </a:gs>
              <a:gs pos="100000">
                <a:srgbClr val="40E0D0">
                  <a:alpha val="10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51000"/>
            <a:ext cx="10668000" cy="3556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762000" y="5334000"/>
            <a:ext cx="3302000" cy="1016000"/>
          </a:xfrm>
          <a:prstGeom prst="roundRect">
            <a:avLst>
              <a:gd name="adj" fmla="val 12500"/>
            </a:avLst>
          </a:prstGeom>
          <a:solidFill>
            <a:srgbClr val="9370DB">
              <a:alpha val="15000"/>
            </a:srgbClr>
          </a:solidFill>
          <a:ln w="12700" cap="flat" cmpd="sng">
            <a:solidFill>
              <a:srgbClr val="9370D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6388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460500" y="5461000"/>
            <a:ext cx="254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AI服务 (12.3%)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FFFFFF">
                    <a:alpha val="7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增长最快，核心战略高地</a:t>
            </a:r>
            <a:endParaRPr lang="en-US" sz="1400" b="0" i="0" u="none" strike="noStrike">
              <a:solidFill>
                <a:srgbClr val="FFFFFF">
                  <a:alpha val="70196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445000" y="5334000"/>
            <a:ext cx="3302000" cy="1016000"/>
          </a:xfrm>
          <a:prstGeom prst="roundRect">
            <a:avLst>
              <a:gd name="adj" fmla="val 12500"/>
            </a:avLst>
          </a:prstGeom>
          <a:solidFill>
            <a:srgbClr val="40E0D0">
              <a:alpha val="15000"/>
            </a:srgbClr>
          </a:solidFill>
          <a:ln w="12700" cap="flat" cmpd="sng">
            <a:solidFill>
              <a:srgbClr val="40E0D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5500" y="5638800"/>
            <a:ext cx="406400" cy="4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5143500" y="5461000"/>
            <a:ext cx="254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物联网 (9.5%)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FFFFFF">
                    <a:alpha val="7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第二增长曲线，连接数激增</a:t>
            </a:r>
            <a:endParaRPr lang="en-US" sz="1400" b="0" i="0" u="none" strike="noStrike">
              <a:solidFill>
                <a:srgbClr val="FFFFFF">
                  <a:alpha val="70196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128000" y="5334000"/>
            <a:ext cx="3302000" cy="1016000"/>
          </a:xfrm>
          <a:prstGeom prst="roundRect">
            <a:avLst>
              <a:gd name="adj" fmla="val 12500"/>
            </a:avLst>
          </a:prstGeom>
          <a:solidFill>
            <a:srgbClr val="00BFFF">
              <a:alpha val="15000"/>
            </a:srgbClr>
          </a:solidFill>
          <a:ln w="12700" cap="flat" cmpd="sng">
            <a:solidFill>
              <a:srgbClr val="00BFFF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18500" y="5638800"/>
            <a:ext cx="406400" cy="4064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8826500" y="5461000"/>
            <a:ext cx="254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云服务 (7.8%)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FFFFFF">
                    <a:alpha val="7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稳健增长，数字化转型基石</a:t>
            </a:r>
            <a:endParaRPr lang="en-US" sz="1400" b="0" i="0" u="none" strike="noStrike">
              <a:solidFill>
                <a:srgbClr val="FFFFFF">
                  <a:alpha val="70196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F1E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0F1E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4699000" y="889000"/>
            <a:ext cx="2794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0000" b="1" i="0" u="none" strike="noStrike">
                <a:solidFill>
                  <a:srgbClr val="00B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588000" y="2667000"/>
            <a:ext cx="1016000" cy="508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40E0D0">
                  <a:alpha val="100000"/>
                </a:srgbClr>
              </a:gs>
              <a:gs pos="100000">
                <a:srgbClr val="9370DB">
                  <a:alpha val="10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4191000" y="2921000"/>
            <a:ext cx="381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技术与网络演进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3556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DCE6F0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5G-A商业化 · AI Native战略 · 天地一体化网络布局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5943600" y="4318000"/>
            <a:ext cx="50800" cy="254000"/>
          </a:xfrm>
          <a:prstGeom prst="roundRect">
            <a:avLst>
              <a:gd name="adj" fmla="val 0"/>
            </a:avLst>
          </a:prstGeom>
          <a:solidFill>
            <a:srgbClr val="40E0D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14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50A1E">
                  <a:alpha val="90000"/>
                </a:srgbClr>
              </a:gs>
              <a:gs pos="100000">
                <a:srgbClr val="050A1E">
                  <a:alpha val="85000"/>
                </a:srgbClr>
              </a:gs>
            </a:gsLst>
            <a:lin ang="540000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5G-A商业化：“大上行”成为确定性未来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397000"/>
            <a:ext cx="10668000" cy="1143000"/>
          </a:xfrm>
          <a:prstGeom prst="roundRect">
            <a:avLst>
              <a:gd name="adj" fmla="val 11111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7653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87500" y="1524000"/>
            <a:ext cx="8890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DCDCD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移动网络正从“下行主导”走向“上下行并重”。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800" b="0" i="0" u="none" strike="noStrike">
                <a:solidFill>
                  <a:srgbClr val="DCDCD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GSMA确立核心指标：</a:t>
            </a:r>
            <a:r>
              <a:rPr lang="en-US" sz="2000" b="1" i="0" u="none" strike="noStrike">
                <a:solidFill>
                  <a:srgbClr val="00B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泛在20Mbps、峰值1Gbps</a:t>
            </a:r>
            <a:endParaRPr lang="en-US" sz="2000" b="1" i="0" u="none" strike="noStrike">
              <a:solidFill>
                <a:srgbClr val="00BFFF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62000" y="2794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三大核心商业场景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762000" y="3302000"/>
            <a:ext cx="3429000" cy="2032000"/>
          </a:xfrm>
          <a:prstGeom prst="roundRect">
            <a:avLst>
              <a:gd name="adj" fmla="val 6250"/>
            </a:avLst>
          </a:prstGeom>
          <a:solidFill>
            <a:srgbClr val="40E0D0">
              <a:alpha val="10000"/>
            </a:srgbClr>
          </a:solidFill>
          <a:ln w="12700" cap="flat" cmpd="sng">
            <a:solidFill>
              <a:srgbClr val="40E0D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3556000"/>
            <a:ext cx="508000" cy="5080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016000" y="4191000"/>
            <a:ext cx="292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0E0D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车联网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016000" y="4572000"/>
            <a:ext cx="2921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0" i="0" u="none" strike="noStrike">
                <a:solidFill>
                  <a:srgbClr val="C8C8C8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支持自动驾驶所需的高上行数据传输和低时延指令接收。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381500" y="3302000"/>
            <a:ext cx="3429000" cy="2032000"/>
          </a:xfrm>
          <a:prstGeom prst="roundRect">
            <a:avLst>
              <a:gd name="adj" fmla="val 6250"/>
            </a:avLst>
          </a:prstGeom>
          <a:solidFill>
            <a:srgbClr val="00BFFF">
              <a:alpha val="10000"/>
            </a:srgbClr>
          </a:solidFill>
          <a:ln w="12700" cap="flat" cmpd="sng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35500" y="3556000"/>
            <a:ext cx="508000" cy="5080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4635500" y="4191000"/>
            <a:ext cx="292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B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低空经济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4635500" y="4572000"/>
            <a:ext cx="2921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0" i="0" u="none" strike="noStrike">
                <a:solidFill>
                  <a:srgbClr val="C8C8C8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为无人机监管和物流配送提供连续、稳定的上行覆盖。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001000" y="3302000"/>
            <a:ext cx="3429000" cy="2032000"/>
          </a:xfrm>
          <a:prstGeom prst="roundRect">
            <a:avLst>
              <a:gd name="adj" fmla="val 6250"/>
            </a:avLst>
          </a:prstGeom>
          <a:solidFill>
            <a:srgbClr val="9370DB">
              <a:alpha val="10000"/>
            </a:srgbClr>
          </a:solidFill>
          <a:ln w="12700" cap="flat" cmpd="sng">
            <a:solidFill>
              <a:srgbClr val="9370DB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5000" y="3556000"/>
            <a:ext cx="508000" cy="5080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8255000" y="4191000"/>
            <a:ext cx="292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9370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工业互联网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8255000" y="4572000"/>
            <a:ext cx="2921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600" b="0" i="0" u="none" strike="noStrike">
                <a:solidFill>
                  <a:srgbClr val="C8C8C8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满足机器视觉质检、具身智能机器人对“大上行+高可靠”的需求。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762000" y="5715000"/>
            <a:ext cx="10668000" cy="25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40E0D0">
                  <a:alpha val="100000"/>
                </a:srgbClr>
              </a:gs>
              <a:gs pos="50000">
                <a:srgbClr val="00BFFF">
                  <a:alpha val="100000"/>
                </a:srgbClr>
              </a:gs>
              <a:gs pos="100000">
                <a:srgbClr val="9370DB">
                  <a:alpha val="10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0F1E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 Native战略：从“AI+”到“+AI”的范式跃迁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524000"/>
            <a:ext cx="5080000" cy="3556000"/>
          </a:xfrm>
          <a:prstGeom prst="roundRect">
            <a:avLst>
              <a:gd name="adj" fmla="val 3571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40E0D0">
                <a:alpha val="4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1714500"/>
            <a:ext cx="457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40E0D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对内：AI重塑运营运维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22860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397000" y="2222500"/>
            <a:ext cx="4191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智能客服：</a:t>
            </a:r>
            <a:r>
              <a:rPr lang="en-US" sz="1600" b="0" i="0" u="none" strike="noStrike">
                <a:solidFill>
                  <a:srgbClr val="DCDCD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大模型驱动替代30%以上人工坐席，提升响应效率。</a:t>
            </a:r>
            <a:endParaRPr lang="en-US" sz="110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30480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397000" y="2984500"/>
            <a:ext cx="4191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自智网络：</a:t>
            </a:r>
            <a:r>
              <a:rPr lang="en-US" sz="1600" b="0" i="0" u="none" strike="noStrike">
                <a:solidFill>
                  <a:srgbClr val="DCDCD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实现“网络故障自愈”，大幅降低人工运维成本。</a:t>
            </a:r>
            <a:endParaRPr lang="en-US" sz="110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810000"/>
            <a:ext cx="304800" cy="304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397000" y="3746500"/>
            <a:ext cx="4191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精准营销：</a:t>
            </a:r>
            <a:r>
              <a:rPr lang="en-US" sz="1600" b="0" i="0" u="none" strike="noStrike">
                <a:solidFill>
                  <a:srgbClr val="DCDCD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基于用户行为数据的大模型推荐，有效提升ARPU值。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350000" y="1524000"/>
            <a:ext cx="5080000" cy="3556000"/>
          </a:xfrm>
          <a:prstGeom prst="roundRect">
            <a:avLst>
              <a:gd name="adj" fmla="val 3571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9370DB">
                <a:alpha val="4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6604000" y="1714500"/>
            <a:ext cx="457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9370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对外：AI即服务 (AI-as-a-Service)</a:t>
            </a:r>
            <a:endParaRPr lang="en-US" sz="110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22860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6985000" y="2222500"/>
            <a:ext cx="4191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MaaS服务：</a:t>
            </a:r>
            <a:r>
              <a:rPr lang="en-US" sz="1600" b="0" i="0" u="none" strike="noStrike">
                <a:solidFill>
                  <a:srgbClr val="DCDCD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面向中小企业提供模型微调、推理托管，降低使用门槛。</a:t>
            </a:r>
            <a:endParaRPr lang="en-US" sz="110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30480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6985000" y="2984500"/>
            <a:ext cx="4191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智算托管：</a:t>
            </a:r>
            <a:r>
              <a:rPr lang="en-US" sz="1600" b="0" i="0" u="none" strike="noStrike">
                <a:solidFill>
                  <a:srgbClr val="DCDCD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建成万卡级智算集群，提供高性能算力基础设施。</a:t>
            </a:r>
            <a:endParaRPr lang="en-US" sz="1100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04000" y="3810000"/>
            <a:ext cx="304800" cy="3048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6985000" y="3746500"/>
            <a:ext cx="4191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一体化服务：</a:t>
            </a:r>
            <a:r>
              <a:rPr lang="en-US" sz="1600" b="0" i="0" u="none" strike="noStrike">
                <a:solidFill>
                  <a:srgbClr val="DCDCD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融合“算力+连接”，提供从底层网络到上层算力的一站式服务。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762000" y="5461000"/>
            <a:ext cx="10668000" cy="25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40E0D0">
                  <a:alpha val="100000"/>
                </a:srgbClr>
              </a:gs>
              <a:gs pos="100000">
                <a:srgbClr val="9370DB">
                  <a:alpha val="10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762000" y="56515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FFFFFF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核心竞争力：从“AI+”的工具应用迈向“+AI”的深度融合，构建差异化生态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F1E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428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90551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天地一体化：立体组网时代的战略卡位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270000"/>
            <a:ext cx="10668000" cy="25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BFFF">
                  <a:alpha val="100000"/>
                </a:srgbClr>
              </a:gs>
              <a:gs pos="100000">
                <a:srgbClr val="40E0D0">
                  <a:alpha val="10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1587500"/>
            <a:ext cx="10668000" cy="1143000"/>
          </a:xfrm>
          <a:prstGeom prst="roundRect">
            <a:avLst>
              <a:gd name="adj" fmla="val 11111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905000"/>
            <a:ext cx="508000" cy="508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714500" y="1778000"/>
            <a:ext cx="190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B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中国移动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714500" y="2159000"/>
            <a:ext cx="762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申报“CHINAMOBILE”星座（超2600颗卫星），完成星载基站和核心网试验。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762000" y="2857500"/>
            <a:ext cx="10668000" cy="1143000"/>
          </a:xfrm>
          <a:prstGeom prst="roundRect">
            <a:avLst>
              <a:gd name="adj" fmla="val 11111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40E0D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3175000"/>
            <a:ext cx="508000" cy="5080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714500" y="3048000"/>
            <a:ext cx="190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0E0D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中国电信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714500" y="3429000"/>
            <a:ext cx="762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全球首发手机直连天通卫星服务，并推出汽车、可穿戴直连产品。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62000" y="4127500"/>
            <a:ext cx="10668000" cy="1143000"/>
          </a:xfrm>
          <a:prstGeom prst="roundRect">
            <a:avLst>
              <a:gd name="adj" fmla="val 11111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9370DB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4445000"/>
            <a:ext cx="508000" cy="5080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714500" y="4318000"/>
            <a:ext cx="190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9370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中国联通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714500" y="4699000"/>
            <a:ext cx="762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发射“联通星系”低轨卫星，完成车载卫星通信外场试验。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762000" y="5461000"/>
            <a:ext cx="10668000" cy="889000"/>
          </a:xfrm>
          <a:prstGeom prst="roundRect">
            <a:avLst>
              <a:gd name="adj" fmla="val 14285"/>
            </a:avLst>
          </a:prstGeom>
          <a:gradFill rotWithShape="1">
            <a:gsLst>
              <a:gs pos="0">
                <a:srgbClr val="00BFFF">
                  <a:alpha val="20000"/>
                </a:srgbClr>
              </a:gs>
              <a:gs pos="100000">
                <a:srgbClr val="40E0D0">
                  <a:alpha val="20000"/>
                </a:srgbClr>
              </a:gs>
            </a:gsLst>
            <a:lin ang="0"/>
          </a:gradFill>
          <a:ln w="12700" cap="flat" cmpd="sng">
            <a:solidFill>
              <a:srgbClr val="FFFFFF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5702300"/>
            <a:ext cx="406400" cy="4064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1524000" y="5715000"/>
            <a:ext cx="152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核心优势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3048000" y="5715000"/>
            <a:ext cx="762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运营商的地面网络规模覆盖是卫星互联网无法替代的，未来将是天地融合的立体网络。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0F1E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270000" y="1270000"/>
            <a:ext cx="33528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0" b="1" i="0" u="none" strike="noStrike">
                <a:solidFill>
                  <a:srgbClr val="00BFFF"/>
                </a:solidFill>
                <a:latin typeface="DIN Alternate"/>
                <a:ea typeface="DIN Alternate"/>
                <a:cs typeface="DIN Alternate"/>
                <a:sym typeface="DIN Alternate"/>
              </a:rPr>
              <a:t>04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333500" y="3175000"/>
            <a:ext cx="762000" cy="762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BFFF">
                  <a:alpha val="100000"/>
                </a:srgbClr>
              </a:gs>
              <a:gs pos="100000">
                <a:srgbClr val="40E0D0">
                  <a:alpha val="10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270000" y="3556000"/>
            <a:ext cx="965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业务创新与生态位重塑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270000" y="4254500"/>
            <a:ext cx="965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40E0D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政企业务 · 数据要素变现 · 全球化 2.0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333500" y="5334000"/>
            <a:ext cx="101600" cy="101600"/>
          </a:xfrm>
          <a:prstGeom prst="roundRect">
            <a:avLst>
              <a:gd name="adj" fmla="val 0"/>
            </a:avLst>
          </a:prstGeom>
          <a:solidFill>
            <a:srgbClr val="9370D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1524000" y="5334000"/>
            <a:ext cx="101600" cy="101600"/>
          </a:xfrm>
          <a:prstGeom prst="roundRect">
            <a:avLst>
              <a:gd name="adj" fmla="val 0"/>
            </a:avLst>
          </a:prstGeom>
          <a:solidFill>
            <a:srgbClr val="9370DB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1714500" y="5334000"/>
            <a:ext cx="101600" cy="101600"/>
          </a:xfrm>
          <a:prstGeom prst="roundRect">
            <a:avLst>
              <a:gd name="adj" fmla="val 0"/>
            </a:avLst>
          </a:prstGeom>
          <a:solidFill>
            <a:srgbClr val="9370DB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F172A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75438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政企业务的深水区：从连接到平台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524000"/>
            <a:ext cx="3302000" cy="1778000"/>
          </a:xfrm>
          <a:prstGeom prst="roundRect">
            <a:avLst>
              <a:gd name="adj" fmla="val 7142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7145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16764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B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属地化服务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2159000"/>
            <a:ext cx="2794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8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下沉至地市级，提供贴身政企服务，响应更迅速。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445000" y="1524000"/>
            <a:ext cx="3302000" cy="1778000"/>
          </a:xfrm>
          <a:prstGeom prst="roundRect">
            <a:avLst>
              <a:gd name="adj" fmla="val 7142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40E0D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9000" y="17145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5207000" y="16764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0E0D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合规与安全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699000" y="2159000"/>
            <a:ext cx="2794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8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国资背景在金融、政务等受监管行业更具信任优势。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128000" y="1524000"/>
            <a:ext cx="3302000" cy="1778000"/>
          </a:xfrm>
          <a:prstGeom prst="roundRect">
            <a:avLst>
              <a:gd name="adj" fmla="val 7142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9370DB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0" y="1714500"/>
            <a:ext cx="406400" cy="4064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8890000" y="16764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9370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云网融合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382000" y="2159000"/>
            <a:ext cx="2794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8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将云资源与网络能力打包，提供一体化解决方案。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762000" y="3683000"/>
            <a:ext cx="10668000" cy="1778000"/>
          </a:xfrm>
          <a:prstGeom prst="roundRect">
            <a:avLst>
              <a:gd name="adj" fmla="val 7142"/>
            </a:avLst>
          </a:prstGeom>
          <a:solidFill>
            <a:srgbClr val="00BFFF">
              <a:alpha val="10000"/>
            </a:srgbClr>
          </a:solidFill>
          <a:ln w="12700" cap="flat" cmpd="sng">
            <a:solidFill>
              <a:srgbClr val="00BFFF">
                <a:alpha val="5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937000"/>
            <a:ext cx="508000" cy="5080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1651000" y="3937000"/>
            <a:ext cx="939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00B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核心优势：一体化集成能力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1016000" y="4445000"/>
            <a:ext cx="965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8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在复杂企业环境中，运营商的最强优势在于集成固定网络、无线网络、边缘计算、安全及关键任务负载的“云、网、边、端、安”一体化能力，为企业数字化转型提供坚实底座。</a:t>
            </a:r>
            <a:endParaRPr lang="en-US"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0F1E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4978400" y="1397000"/>
            <a:ext cx="22352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8000" b="1" i="0" u="none" strike="noStrike">
                <a:solidFill>
                  <a:srgbClr val="00B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588000" y="2857500"/>
            <a:ext cx="1016000" cy="50800"/>
          </a:xfrm>
          <a:prstGeom prst="roundRect">
            <a:avLst>
              <a:gd name="adj" fmla="val 0"/>
            </a:avLst>
          </a:prstGeom>
          <a:solidFill>
            <a:srgbClr val="40E0D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4826000" y="3111500"/>
            <a:ext cx="2540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40E0D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风险与挑战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38100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监管风险、技术替代风险与增长天花板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0" y="6350000"/>
            <a:ext cx="12192000" cy="25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BFFF">
                  <a:alpha val="0"/>
                </a:srgbClr>
              </a:gs>
              <a:gs pos="50000">
                <a:srgbClr val="00BFFF">
                  <a:alpha val="50000"/>
                </a:srgbClr>
              </a:gs>
              <a:gs pos="100000">
                <a:srgbClr val="00BFFF">
                  <a:alpha val="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F172A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301752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风险与挑战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778000"/>
            <a:ext cx="3302000" cy="3302000"/>
          </a:xfrm>
          <a:prstGeom prst="roundRect">
            <a:avLst>
              <a:gd name="adj" fmla="val 3846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8200" y="2032000"/>
            <a:ext cx="609600" cy="609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89000" y="2794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B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监管风险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889000" y="3302000"/>
            <a:ext cx="3048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08000"/>
              </a:lnSpc>
              <a:defRPr/>
            </a:pPr>
            <a:r>
              <a:rPr lang="en-US" sz="1600" b="0" i="0" u="none" strike="noStrike">
                <a:solidFill>
                  <a:srgbClr val="FFFFFF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各国对电信基础设施的国家安全审查趋严，网络中立性法规也限制了差异化服务的实现。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445000" y="1778000"/>
            <a:ext cx="3302000" cy="3302000"/>
          </a:xfrm>
          <a:prstGeom prst="roundRect">
            <a:avLst>
              <a:gd name="adj" fmla="val 3846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40E0D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1200" y="2032000"/>
            <a:ext cx="609600" cy="609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4572000" y="2794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0E0D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技术替代风险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572000" y="3302000"/>
            <a:ext cx="3048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08000"/>
              </a:lnSpc>
              <a:defRPr/>
            </a:pPr>
            <a:r>
              <a:rPr lang="en-US" sz="1600" b="0" i="0" u="none" strike="noStrike">
                <a:solidFill>
                  <a:srgbClr val="FFFFFF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星链等低轨卫星互联网在特定场景形成替代威胁，Wi-Fi 7也对家庭宽带构成分流压力。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128000" y="1778000"/>
            <a:ext cx="3302000" cy="3302000"/>
          </a:xfrm>
          <a:prstGeom prst="roundRect">
            <a:avLst>
              <a:gd name="adj" fmla="val 3846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9370DB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2032000"/>
            <a:ext cx="609600" cy="6096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8255000" y="2794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9370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增长天花板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255000" y="3302000"/>
            <a:ext cx="3048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08000"/>
              </a:lnSpc>
              <a:defRPr/>
            </a:pPr>
            <a:r>
              <a:rPr lang="en-US" sz="1600" b="0" i="0" u="none" strike="noStrike">
                <a:solidFill>
                  <a:srgbClr val="FFFFFF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流量增长放缓，资费竞争激烈，导致“增量不增收”的困境，需从“流量变现”转向“体验变现”。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0" y="6807200"/>
            <a:ext cx="12192000" cy="508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BFFF">
                  <a:alpha val="100000"/>
                </a:srgbClr>
              </a:gs>
              <a:gs pos="50000">
                <a:srgbClr val="40E0D0">
                  <a:alpha val="100000"/>
                </a:srgbClr>
              </a:gs>
              <a:gs pos="100000">
                <a:srgbClr val="9370DB">
                  <a:alpha val="10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0F1E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0" y="1397000"/>
            <a:ext cx="12192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  <a:effectLst>
            <a:outerShdw blurRad="254000" algn="tl" rotWithShape="0">
              <a:srgbClr val="00BFFF">
                <a:alpha val="50000"/>
              </a:srgbClr>
            </a:outerShdw>
          </a:effectLst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9600" b="1" i="0" u="none" strike="noStrike">
                <a:solidFill>
                  <a:srgbClr val="00BFFF"/>
                </a:solidFill>
                <a:latin typeface="DIN Alternate"/>
                <a:ea typeface="DIN Alternate"/>
                <a:cs typeface="DIN Alternate"/>
                <a:sym typeface="DIN Alternate"/>
              </a:rPr>
              <a:t>06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334000" y="3111500"/>
            <a:ext cx="1524000" cy="508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BFFF">
                  <a:alpha val="100000"/>
                </a:srgbClr>
              </a:gs>
              <a:gs pos="100000">
                <a:srgbClr val="40E0D0">
                  <a:alpha val="10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0" y="342900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 spc="200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趋势展望与战略建议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0" y="41275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9370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短期、中期策略及对决策者的建议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2800" y="4953000"/>
            <a:ext cx="4064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F1E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F172A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457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CONTENTS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206500"/>
            <a:ext cx="762000" cy="50800"/>
          </a:xfrm>
          <a:prstGeom prst="roundRect">
            <a:avLst>
              <a:gd name="adj" fmla="val 0"/>
            </a:avLst>
          </a:prstGeom>
          <a:solidFill>
            <a:srgbClr val="00B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1651000"/>
            <a:ext cx="5080000" cy="889000"/>
          </a:xfrm>
          <a:prstGeom prst="roundRect">
            <a:avLst>
              <a:gd name="adj" fmla="val 14285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8923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651000" y="19050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宏观环境与市场格局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762000" y="2794000"/>
            <a:ext cx="5080000" cy="889000"/>
          </a:xfrm>
          <a:prstGeom prst="roundRect">
            <a:avLst>
              <a:gd name="adj" fmla="val 14285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40E0D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0353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651000" y="30480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财务表现与价值重构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62000" y="3937000"/>
            <a:ext cx="5080000" cy="889000"/>
          </a:xfrm>
          <a:prstGeom prst="roundRect">
            <a:avLst>
              <a:gd name="adj" fmla="val 14285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9370DB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1783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651000" y="41910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技术与网络演进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350000" y="1651000"/>
            <a:ext cx="5080000" cy="889000"/>
          </a:xfrm>
          <a:prstGeom prst="roundRect">
            <a:avLst>
              <a:gd name="adj" fmla="val 14285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9370DB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4000" y="1892300"/>
            <a:ext cx="406400" cy="4064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7239000" y="19050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业务创新与生态位重塑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350000" y="2794000"/>
            <a:ext cx="5080000" cy="889000"/>
          </a:xfrm>
          <a:prstGeom prst="roundRect">
            <a:avLst>
              <a:gd name="adj" fmla="val 14285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04000" y="3035300"/>
            <a:ext cx="406400" cy="4064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7239000" y="30480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风险与挑战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6350000" y="3937000"/>
            <a:ext cx="5080000" cy="889000"/>
          </a:xfrm>
          <a:prstGeom prst="roundRect">
            <a:avLst>
              <a:gd name="adj" fmla="val 14285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40E0D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04000" y="4178300"/>
            <a:ext cx="406400" cy="4064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7239000" y="41910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趋势展望与战略建议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0" y="6096000"/>
            <a:ext cx="12192000" cy="25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BFFF">
                  <a:alpha val="0"/>
                </a:srgbClr>
              </a:gs>
              <a:gs pos="50000">
                <a:srgbClr val="00BFFF">
                  <a:alpha val="100000"/>
                </a:srgbClr>
              </a:gs>
              <a:gs pos="100000">
                <a:srgbClr val="00BFFF">
                  <a:alpha val="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5" name="AutoShape 25"/>
          <p:cNvSpPr/>
          <p:nvPr/>
        </p:nvSpPr>
        <p:spPr>
          <a:xfrm>
            <a:off x="0" y="6223000"/>
            <a:ext cx="12192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FFFFFF">
                    <a:alpha val="5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2024 STRATEGIC ANALYSIS REPORT</a:t>
            </a:r>
            <a:endParaRPr lang="en-US"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0F1E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406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趋势展望与战略建议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651000"/>
            <a:ext cx="3302000" cy="3302000"/>
          </a:xfrm>
          <a:prstGeom prst="roundRect">
            <a:avLst>
              <a:gd name="adj" fmla="val 3846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00BFFF">
                <a:alpha val="4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9050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18796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B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短期 (1-2年)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2413000"/>
            <a:ext cx="2794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203200" indent="-203200" algn="l">
              <a:lnSpc>
                <a:spcPct val="108000"/>
              </a:lnSpc>
              <a:buClr>
                <a:srgbClr val="E5E7EB"/>
              </a:buClr>
              <a:buChar char="•"/>
              <a:defRPr/>
            </a:pPr>
            <a:r>
              <a:rPr lang="en-US" sz="16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优化CAPEX结构，聚焦高价值区域</a:t>
            </a:r>
            <a:endParaRPr lang="en-US" sz="1100"/>
          </a:p>
          <a:p>
            <a:pPr marL="203200" indent="-203200" algn="l">
              <a:lnSpc>
                <a:spcPct val="108000"/>
              </a:lnSpc>
              <a:buClr>
                <a:srgbClr val="E5E7EB"/>
              </a:buClr>
              <a:buChar char="•"/>
            </a:pPr>
            <a:r>
              <a:rPr lang="en-US" sz="16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加速AI应用，实现降本增效</a:t>
            </a:r>
            <a:endParaRPr lang="en-US" sz="1600" b="0" i="0" u="none" strike="noStrike">
              <a:solidFill>
                <a:srgbClr val="E5E7EB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203200" indent="-203200" algn="l">
              <a:lnSpc>
                <a:spcPct val="108000"/>
              </a:lnSpc>
              <a:buClr>
                <a:srgbClr val="E5E7EB"/>
              </a:buClr>
              <a:buChar char="•"/>
            </a:pPr>
            <a:r>
              <a:rPr lang="en-US" sz="16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调整业务组合，剥离非核心资产</a:t>
            </a:r>
            <a:endParaRPr lang="en-US" sz="1600" b="0" i="0" u="none" strike="noStrike">
              <a:solidFill>
                <a:srgbClr val="E5E7EB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445000" y="1651000"/>
            <a:ext cx="3302000" cy="3302000"/>
          </a:xfrm>
          <a:prstGeom prst="roundRect">
            <a:avLst>
              <a:gd name="adj" fmla="val 3846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40E0D0">
                <a:alpha val="4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9000" y="19050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5207000" y="18796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0E0D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中期 (3-5年)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699000" y="2413000"/>
            <a:ext cx="2794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203200" indent="-203200" algn="l">
              <a:lnSpc>
                <a:spcPct val="108000"/>
              </a:lnSpc>
              <a:buClr>
                <a:srgbClr val="E5E7EB"/>
              </a:buClr>
              <a:buChar char="•"/>
              <a:defRPr/>
            </a:pPr>
            <a:r>
              <a:rPr lang="en-US" sz="16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构建“连接+算力+能力”开放生态</a:t>
            </a:r>
            <a:endParaRPr lang="en-US" sz="1100"/>
          </a:p>
          <a:p>
            <a:pPr marL="203200" indent="-203200" algn="l">
              <a:lnSpc>
                <a:spcPct val="108000"/>
              </a:lnSpc>
              <a:buClr>
                <a:srgbClr val="E5E7EB"/>
              </a:buClr>
              <a:buChar char="•"/>
            </a:pPr>
            <a:r>
              <a:rPr lang="en-US" sz="16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深度参与各行业数字化转型</a:t>
            </a:r>
            <a:endParaRPr lang="en-US" sz="1600" b="0" i="0" u="none" strike="noStrike">
              <a:solidFill>
                <a:srgbClr val="E5E7EB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203200" indent="-203200" algn="l">
              <a:lnSpc>
                <a:spcPct val="108000"/>
              </a:lnSpc>
              <a:buClr>
                <a:srgbClr val="E5E7EB"/>
              </a:buClr>
              <a:buChar char="•"/>
            </a:pPr>
            <a:r>
              <a:rPr lang="en-US" sz="16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完成天地一体化网络布局</a:t>
            </a:r>
            <a:endParaRPr lang="en-US" sz="1600" b="0" i="0" u="none" strike="noStrike">
              <a:solidFill>
                <a:srgbClr val="E5E7EB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128000" y="1651000"/>
            <a:ext cx="3302000" cy="3302000"/>
          </a:xfrm>
          <a:prstGeom prst="roundRect">
            <a:avLst>
              <a:gd name="adj" fmla="val 3846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9370DB">
                <a:alpha val="4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0" y="1905000"/>
            <a:ext cx="406400" cy="4064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8890000" y="18796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9370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对决策者的建议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382000" y="2413000"/>
            <a:ext cx="2794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203200" indent="-203200" algn="l">
              <a:lnSpc>
                <a:spcPct val="108000"/>
              </a:lnSpc>
              <a:buClr>
                <a:srgbClr val="E5E7EB"/>
              </a:buClr>
              <a:buChar char="•"/>
              <a:defRPr/>
            </a:pPr>
            <a:r>
              <a:rPr lang="en-US" sz="16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设立独立科技子公司，激发活力</a:t>
            </a:r>
            <a:endParaRPr lang="en-US" sz="1100"/>
          </a:p>
          <a:p>
            <a:pPr marL="203200" indent="-203200" algn="l">
              <a:lnSpc>
                <a:spcPct val="108000"/>
              </a:lnSpc>
              <a:buClr>
                <a:srgbClr val="E5E7EB"/>
              </a:buClr>
              <a:buChar char="•"/>
            </a:pPr>
            <a:r>
              <a:rPr lang="en-US" sz="16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改革人才激励机制，留住核心人才</a:t>
            </a:r>
            <a:endParaRPr lang="en-US" sz="1600" b="0" i="0" u="none" strike="noStrike">
              <a:solidFill>
                <a:srgbClr val="E5E7EB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203200" indent="-203200" algn="l">
              <a:lnSpc>
                <a:spcPct val="108000"/>
              </a:lnSpc>
              <a:buClr>
                <a:srgbClr val="E5E7EB"/>
              </a:buClr>
              <a:buChar char="•"/>
            </a:pPr>
            <a:r>
              <a:rPr lang="en-US" sz="16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灵活运用分拆、并购等资本运作</a:t>
            </a:r>
            <a:endParaRPr lang="en-US" sz="1600" b="0" i="0" u="none" strike="noStrike">
              <a:solidFill>
                <a:srgbClr val="E5E7EB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762000" y="5461000"/>
            <a:ext cx="10668000" cy="25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BFFF">
                  <a:alpha val="0"/>
                </a:srgbClr>
              </a:gs>
              <a:gs pos="50000">
                <a:srgbClr val="00BFFF">
                  <a:alpha val="100000"/>
                </a:srgbClr>
              </a:gs>
              <a:gs pos="100000">
                <a:srgbClr val="00BFFF">
                  <a:alpha val="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762000" y="571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FFFFFF">
                    <a:alpha val="7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以战略定力应对短期波动，以创新生态驱动长期增长，实现从“管道”到“平台”的跨越</a:t>
            </a:r>
            <a:endParaRPr lang="en-US"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F1E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0F1E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5651500" y="381000"/>
            <a:ext cx="88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00B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结语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842000" y="952500"/>
            <a:ext cx="508000" cy="508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BFFF">
                  <a:alpha val="100000"/>
                </a:srgbClr>
              </a:gs>
              <a:gs pos="100000">
                <a:srgbClr val="40E0D0">
                  <a:alpha val="10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635000" y="1270000"/>
            <a:ext cx="1092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600" b="0" i="0" u="none" strike="noStrike">
                <a:solidFill>
                  <a:srgbClr val="FFFFFF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全球电信业正站在“管道价值”与“智能服务”的历史交汇点。未来三年的胜负手，不在于谁的网络“更快”，而在于谁能率先完成从“流量经营”到“智能服务经营”的范式跃迁。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62000" y="2540000"/>
            <a:ext cx="3302000" cy="2032000"/>
          </a:xfrm>
          <a:prstGeom prst="roundRect">
            <a:avLst>
              <a:gd name="adj" fmla="val 6250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8200" y="2794000"/>
            <a:ext cx="609600" cy="6096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889000" y="3556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AI深度嵌入网络基因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889000" y="4000500"/>
            <a:ext cx="304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FFFFFF">
                    <a:alpha val="6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智能化升级是核心驱动力，重构网络架构与运营模式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445000" y="2540000"/>
            <a:ext cx="3302000" cy="2032000"/>
          </a:xfrm>
          <a:prstGeom prst="roundRect">
            <a:avLst>
              <a:gd name="adj" fmla="val 6250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40E0D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1200" y="2794000"/>
            <a:ext cx="609600" cy="609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4572000" y="3556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B2B科技服务差异化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4572000" y="4000500"/>
            <a:ext cx="304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FFFFFF">
                    <a:alpha val="6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从连接者转型为赋能者，深耕垂直行业数字化价值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128000" y="2540000"/>
            <a:ext cx="3302000" cy="2032000"/>
          </a:xfrm>
          <a:prstGeom prst="roundRect">
            <a:avLst>
              <a:gd name="adj" fmla="val 6250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9370DB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74200" y="2794000"/>
            <a:ext cx="609600" cy="6096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8255000" y="3556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天地一体化网络布局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8255000" y="4000500"/>
            <a:ext cx="304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FFFFFF">
                    <a:alpha val="6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构建空天地海全域覆盖，抢占未来数字经济制高点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762000" y="4953000"/>
            <a:ext cx="10668000" cy="762000"/>
          </a:xfrm>
          <a:prstGeom prst="roundRect">
            <a:avLst>
              <a:gd name="adj" fmla="val 16666"/>
            </a:avLst>
          </a:prstGeom>
          <a:gradFill rotWithShape="1">
            <a:gsLst>
              <a:gs pos="0">
                <a:srgbClr val="00BFFF">
                  <a:alpha val="10000"/>
                </a:srgbClr>
              </a:gs>
              <a:gs pos="100000">
                <a:srgbClr val="9370DB">
                  <a:alpha val="10000"/>
                </a:srgbClr>
              </a:gs>
            </a:gsLst>
            <a:lin ang="0"/>
          </a:gradFill>
          <a:ln w="12700" cap="flat" cmpd="sng">
            <a:solidFill>
              <a:srgbClr val="FFFFFF">
                <a:alpha val="1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889000" y="5080000"/>
            <a:ext cx="1041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谁能率先完成范式跃迁，谁将成为下一个十年的赢家。</a:t>
            </a:r>
            <a:endParaRPr lang="en-US"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2070100" y="2032000"/>
            <a:ext cx="80518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  <a:effectLst>
            <a:outerShdw blurRad="254000" dir="2700000" algn="tl" rotWithShape="0">
              <a:srgbClr val="00BFFF">
                <a:alpha val="50000"/>
              </a:srgbClr>
            </a:outerShdw>
          </a:effectLst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6400" b="1" i="0" u="none" strike="noStrike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THANK YOU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334000" y="3175000"/>
            <a:ext cx="1524000" cy="508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BFFF">
                  <a:alpha val="100000"/>
                </a:srgbClr>
              </a:gs>
              <a:gs pos="100000">
                <a:srgbClr val="40E0D0">
                  <a:alpha val="10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3556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0" i="0" u="none" strike="noStrike" spc="400">
                <a:solidFill>
                  <a:srgbClr val="FFFFFF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感谢您的聆听与支持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0" y="5334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370DB">
                    <a:alpha val="6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2024 PRESENTATION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F1E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0F1E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20066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执行摘要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143000"/>
            <a:ext cx="762000" cy="50800"/>
          </a:xfrm>
          <a:prstGeom prst="roundRect">
            <a:avLst>
              <a:gd name="adj" fmla="val 0"/>
            </a:avLst>
          </a:prstGeom>
          <a:solidFill>
            <a:srgbClr val="00B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1778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0320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524000" y="20066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B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行业转型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016000" y="2540000"/>
            <a:ext cx="2794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800" b="0" i="0" u="none" strike="noStrike">
                <a:solidFill>
                  <a:srgbClr val="DCDCD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全球电信业正经历从“流量经营”向“智能服务经营”的根本性范式转移。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445000" y="1778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40E0D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2032000"/>
            <a:ext cx="406400" cy="4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5207000" y="20066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0E0D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市场表现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699000" y="2540000"/>
            <a:ext cx="2794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800" b="0" i="0" u="none" strike="noStrike">
                <a:solidFill>
                  <a:srgbClr val="DCDCD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2025年全球电信行业收入预计约1.55万亿美元，同比仅增长1.7%，进入低增长、稳盈利新常态。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128000" y="1778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FFFFFF">
              <a:alpha val="5000"/>
            </a:srgbClr>
          </a:solidFill>
          <a:ln w="12700" cap="flat" cmpd="sng">
            <a:solidFill>
              <a:srgbClr val="9370DB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0320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8890000" y="20066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9370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三大关键变量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382000" y="2540000"/>
            <a:ext cx="2794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800" b="0" i="0" u="none" strike="noStrike">
                <a:solidFill>
                  <a:srgbClr val="DCDCD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决定未来3-5年运营商成败的关键在于：AI原生网络能力、“技术公司”转型深度、天地一体化布局。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762000" y="5334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FFFFFF">
                    <a:alpha val="6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关键洞察：传统增长见顶，智能化与立体网络成为破局关键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14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0F1E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2192000" cy="508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BFFF">
                  <a:alpha val="100000"/>
                </a:srgbClr>
              </a:gs>
              <a:gs pos="50000">
                <a:srgbClr val="40E0D0">
                  <a:alpha val="100000"/>
                </a:srgbClr>
              </a:gs>
              <a:gs pos="100000">
                <a:srgbClr val="9370DB">
                  <a:alpha val="10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0" y="1778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00BFFF"/>
                </a:solidFill>
                <a:latin typeface="Oswald"/>
                <a:ea typeface="Oswald"/>
                <a:cs typeface="Oswald"/>
                <a:sym typeface="Oswald"/>
              </a:rPr>
              <a:t>01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0" y="254000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宏观环境与市场格局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5715000" y="3302000"/>
            <a:ext cx="762000" cy="38100"/>
          </a:xfrm>
          <a:prstGeom prst="roundRect">
            <a:avLst>
              <a:gd name="adj" fmla="val 0"/>
            </a:avLst>
          </a:prstGeom>
          <a:solidFill>
            <a:srgbClr val="40E0D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1016000" y="3556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C8C8C8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四极格局的差异化演进与竞争格局演变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019800" y="5842000"/>
            <a:ext cx="152400" cy="152400"/>
          </a:xfrm>
          <a:prstGeom prst="roundRect">
            <a:avLst>
              <a:gd name="adj" fmla="val 0"/>
            </a:avLst>
          </a:prstGeom>
          <a:solidFill>
            <a:srgbClr val="9370D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14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0F1E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90424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区域分化：四极格局的差异化演进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219200"/>
            <a:ext cx="762000" cy="50800"/>
          </a:xfrm>
          <a:prstGeom prst="roundRect">
            <a:avLst>
              <a:gd name="adj" fmla="val 0"/>
            </a:avLst>
          </a:prstGeom>
          <a:solidFill>
            <a:srgbClr val="00B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1651000"/>
            <a:ext cx="5207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9050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524000" y="18796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B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北美：投资转向与竞合新阶段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016000" y="2413000"/>
            <a:ext cx="469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600" b="0" i="0" u="none" strike="noStrike">
                <a:solidFill>
                  <a:srgbClr val="DCDCD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资本开支收缩，重心从5G建设转向光纤、FWA和边缘计算。与云厂商的竞合关系进入新阶段。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6223000" y="1651000"/>
            <a:ext cx="5207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40E0D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000" y="1905000"/>
            <a:ext cx="406400" cy="4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6985000" y="18796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0E0D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欧洲：监管高压与市场整合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477000" y="2413000"/>
            <a:ext cx="469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600" b="0" i="0" u="none" strike="noStrike">
                <a:solidFill>
                  <a:srgbClr val="DCDCD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受监管高压影响盈利能力薄弱，运营商正加速市场整合，通过“以规模换生存”来提升竞争力。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62000" y="3810000"/>
            <a:ext cx="5207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9370DB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0640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524000" y="40386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9370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亚太：5G-A引领与政企增长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016000" y="4572000"/>
            <a:ext cx="469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600" b="0" i="0" u="none" strike="noStrike">
                <a:solidFill>
                  <a:srgbClr val="DCDCD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引领全球5G-A商用进程，政企市场成为增长重点，非传统电信业务收入占比显著提升。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223000" y="3810000"/>
            <a:ext cx="52070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FF69B4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7000" y="4064000"/>
            <a:ext cx="406400" cy="4064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6985000" y="40386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69B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新兴市场：普惠红利与资本出海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6477000" y="4572000"/>
            <a:ext cx="469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600" b="0" i="0" u="none" strike="noStrike">
                <a:solidFill>
                  <a:srgbClr val="DCDCD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受益于数字普惠和跨越式发展，成为全球增长亮点，也是中资和中东资本出海的重要目的地。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F1E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428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2025年全球主要区域电信市场表现对比</a:t>
            </a:r>
            <a:endParaRPr lang="en-US" sz="11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97000"/>
            <a:ext cx="10668000" cy="33020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762000" y="5080000"/>
            <a:ext cx="3302000" cy="1016000"/>
          </a:xfrm>
          <a:prstGeom prst="roundRect">
            <a:avLst>
              <a:gd name="adj" fmla="val 12500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500" y="53848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460500" y="5207000"/>
            <a:ext cx="254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新兴市场领跑增长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C8C8C8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收入增速达6.8%，投资强度(CAPEX)最高，市场扩张动力强劲。</a:t>
            </a:r>
            <a:endParaRPr lang="en-US" sz="1300" b="0" i="0" u="none" strike="noStrike">
              <a:solidFill>
                <a:srgbClr val="C8C8C8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445000" y="5080000"/>
            <a:ext cx="3302000" cy="1016000"/>
          </a:xfrm>
          <a:prstGeom prst="roundRect">
            <a:avLst>
              <a:gd name="adj" fmla="val 12500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40E0D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53848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5143500" y="5207000"/>
            <a:ext cx="254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北美盈利能力最强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C8C8C8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EBIT利润率高达32%，远超其他区域，成熟市场变现能力优异。</a:t>
            </a:r>
            <a:endParaRPr lang="en-US" sz="1300" b="0" i="0" u="none" strike="noStrike">
              <a:solidFill>
                <a:srgbClr val="C8C8C8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8128000" y="5080000"/>
            <a:ext cx="3302000" cy="1016000"/>
          </a:xfrm>
          <a:prstGeom prst="roundRect">
            <a:avLst>
              <a:gd name="adj" fmla="val 12500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9370DB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18500" y="53848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8826500" y="5207000"/>
            <a:ext cx="254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欧洲面临挑战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C8C8C8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增速仅1.1%且利润率偏低(15%)，需应对市场饱和与成本压力。</a:t>
            </a:r>
            <a:endParaRPr lang="en-US" sz="1300" b="0" i="0" u="none" strike="noStrike">
              <a:solidFill>
                <a:srgbClr val="C8C8C8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14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0F1E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90551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竞争格局演变：阵营重构与生态暗战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651000"/>
            <a:ext cx="3302000" cy="3302000"/>
          </a:xfrm>
          <a:prstGeom prst="roundRect">
            <a:avLst>
              <a:gd name="adj" fmla="val 3846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8200" y="1905000"/>
            <a:ext cx="609600" cy="609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89000" y="2667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B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运营商 &amp; 云厂商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889000" y="3175000"/>
            <a:ext cx="3048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08000"/>
              </a:lnSpc>
              <a:defRPr/>
            </a:pPr>
            <a:r>
              <a:rPr lang="en-US" sz="1800" b="0" i="0" u="none" strike="noStrike">
                <a:solidFill>
                  <a:srgbClr val="EBEB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关系从“共生”转向“竞合”，在B2B市场正面竞争，但在核心网云化方面仍需深度合作。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445000" y="1651000"/>
            <a:ext cx="3302000" cy="3302000"/>
          </a:xfrm>
          <a:prstGeom prst="roundRect">
            <a:avLst>
              <a:gd name="adj" fmla="val 3846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40E0D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905000"/>
            <a:ext cx="609600" cy="609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4572000" y="2667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0E0D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卫星互联网冲击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572000" y="3175000"/>
            <a:ext cx="3048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08000"/>
              </a:lnSpc>
              <a:defRPr/>
            </a:pPr>
            <a:r>
              <a:rPr lang="en-US" sz="1800" b="0" i="0" u="none" strike="noStrike">
                <a:solidFill>
                  <a:srgbClr val="EBEB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以Starlink为代表的新势力形成“边缘替代”威胁，迫使运营商必须转向“天地一体”的立体覆盖思维。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128000" y="1651000"/>
            <a:ext cx="3302000" cy="3302000"/>
          </a:xfrm>
          <a:prstGeom prst="roundRect">
            <a:avLst>
              <a:gd name="adj" fmla="val 3846"/>
            </a:avLst>
          </a:prstGeom>
          <a:solidFill>
            <a:srgbClr val="FFFFFF">
              <a:alpha val="8000"/>
            </a:srgbClr>
          </a:solidFill>
          <a:ln w="12700" cap="flat" cmpd="sng">
            <a:solidFill>
              <a:srgbClr val="9370DB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1905000"/>
            <a:ext cx="609600" cy="6096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8255000" y="2667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9370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去电信化 &amp; 再电信化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255000" y="3175000"/>
            <a:ext cx="3048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08000"/>
              </a:lnSpc>
              <a:defRPr/>
            </a:pPr>
            <a:r>
              <a:rPr lang="en-US" sz="1800" b="0" i="0" u="none" strike="noStrike">
                <a:solidFill>
                  <a:srgbClr val="EBEB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利用AI与网络API封装标准化服务，运营商正重新定义网络价值，试图夺回产业链核心地位。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762000" y="5461000"/>
            <a:ext cx="10668000" cy="254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BFFF">
                  <a:alpha val="0"/>
                </a:srgbClr>
              </a:gs>
              <a:gs pos="50000">
                <a:srgbClr val="00BFFF">
                  <a:alpha val="80000"/>
                </a:srgbClr>
              </a:gs>
              <a:gs pos="100000">
                <a:srgbClr val="00BFFF">
                  <a:alpha val="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762000" y="5715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FFFFFF">
                    <a:alpha val="6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生态边界日益模糊，技术创新成为破局关键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F1E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0F1E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2192000" cy="508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00BFFF">
                  <a:alpha val="100000"/>
                </a:srgbClr>
              </a:gs>
              <a:gs pos="50000">
                <a:srgbClr val="40E0D0">
                  <a:alpha val="100000"/>
                </a:srgbClr>
              </a:gs>
              <a:gs pos="100000">
                <a:srgbClr val="9370DB">
                  <a:alpha val="10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0" y="1397000"/>
            <a:ext cx="1219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8000" b="1" i="0" u="none" strike="noStrike">
                <a:solidFill>
                  <a:srgbClr val="00BFFF"/>
                </a:solidFill>
                <a:latin typeface="DIN Alternate"/>
                <a:ea typeface="DIN Alternate"/>
                <a:cs typeface="DIN Alternate"/>
                <a:sym typeface="DIN Alternate"/>
              </a:rPr>
              <a:t>02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0" y="2667000"/>
            <a:ext cx="1219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财务表现与价值重构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5715000" y="3429000"/>
            <a:ext cx="762000" cy="38100"/>
          </a:xfrm>
          <a:prstGeom prst="roundRect">
            <a:avLst>
              <a:gd name="adj" fmla="val 0"/>
            </a:avLst>
          </a:prstGeom>
          <a:solidFill>
            <a:srgbClr val="40E0D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381000" y="3683000"/>
            <a:ext cx="1143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9370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增长曲线分化、盈利能力分析与成本结构优化</a:t>
            </a:r>
            <a:endParaRPr lang="en-US" sz="110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0" y="4826000"/>
            <a:ext cx="406400" cy="406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2800" y="4826000"/>
            <a:ext cx="406400" cy="406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2600" y="4826000"/>
            <a:ext cx="406400" cy="4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0" y="5461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FFFFFF">
                    <a:alpha val="4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FINANCIAL PERFORMANCE &amp; VALUE RECONSTRUCTION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F1E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F172A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508000"/>
            <a:ext cx="90551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增长曲线：传统业务触底，第二曲线分化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524000"/>
            <a:ext cx="5080000" cy="3556000"/>
          </a:xfrm>
          <a:prstGeom prst="roundRect">
            <a:avLst>
              <a:gd name="adj" fmla="val 3571"/>
            </a:avLst>
          </a:prstGeom>
          <a:solidFill>
            <a:srgbClr val="FFFFFF">
              <a:alpha val="5000"/>
            </a:srgbClr>
          </a:solidFill>
          <a:ln w="25400" cap="flat" cmpd="sng">
            <a:solidFill>
              <a:srgbClr val="9370D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7780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1752600"/>
            <a:ext cx="4064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9370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传统连接业务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2349500"/>
            <a:ext cx="45720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8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收入基石：仍贡献约</a:t>
            </a: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70%</a:t>
            </a:r>
            <a:r>
              <a:rPr lang="en-US" sz="18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的总收入，是现金流的核心来源。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8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增长瓶颈：增速已降至</a:t>
            </a:r>
            <a:r>
              <a:rPr lang="en-US" sz="2000" b="1" i="0" u="none" strike="noStrike">
                <a:solidFill>
                  <a:srgbClr val="9370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1-2%</a:t>
            </a:r>
            <a:r>
              <a:rPr lang="en-US" sz="18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的低个位数区间，增长乏力。</a:t>
            </a:r>
            <a:endParaRPr lang="en-US" sz="1800" b="0" i="0" u="none" strike="noStrike">
              <a:solidFill>
                <a:srgbClr val="E5E7EB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</a:pPr>
            <a:r>
              <a:rPr lang="en-US" sz="18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盈利压力：ARPU（每用户平均收入）持续承压，面临存量竞争。</a:t>
            </a:r>
            <a:endParaRPr lang="en-US" sz="1800" b="0" i="0" u="none" strike="noStrike">
              <a:solidFill>
                <a:srgbClr val="E5E7EB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350000" y="1524000"/>
            <a:ext cx="5080000" cy="3556000"/>
          </a:xfrm>
          <a:prstGeom prst="roundRect">
            <a:avLst>
              <a:gd name="adj" fmla="val 3571"/>
            </a:avLst>
          </a:prstGeom>
          <a:solidFill>
            <a:srgbClr val="FFFFFF">
              <a:alpha val="5000"/>
            </a:srgbClr>
          </a:solidFill>
          <a:ln w="25400" cap="flat" cmpd="sng">
            <a:solidFill>
              <a:srgbClr val="00BFFF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4000" y="17780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7112000" y="1752600"/>
            <a:ext cx="4064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00B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第二增长曲线 (ICT/云/安全)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6604000" y="2349500"/>
            <a:ext cx="45720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8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增长引擎：新兴业务收入增速约</a:t>
            </a:r>
            <a:r>
              <a:rPr lang="en-US" sz="2000" b="1" i="0" u="none" strike="noStrike">
                <a:solidFill>
                  <a:srgbClr val="00B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5.4%</a:t>
            </a:r>
            <a:r>
              <a:rPr lang="en-US" sz="18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，成为驱动发展的关键动力。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8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市场潜力：运营商可触达的潜在市场规模约</a:t>
            </a:r>
            <a:r>
              <a:rPr lang="en-US" sz="20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6200亿美元</a:t>
            </a:r>
            <a:r>
              <a:rPr lang="en-US" sz="18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。</a:t>
            </a:r>
            <a:endParaRPr lang="en-US" sz="1800" b="0" i="0" u="none" strike="noStrike">
              <a:solidFill>
                <a:srgbClr val="E5E7EB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</a:pPr>
            <a:r>
              <a:rPr lang="en-US" sz="18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挑战并存：赛道竞争异常激烈，行业利润率普遍偏低，需精细化运营。</a:t>
            </a:r>
            <a:endParaRPr lang="en-US" sz="1800" b="0" i="0" u="none" strike="noStrike">
              <a:solidFill>
                <a:srgbClr val="E5E7EB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62000" y="5334000"/>
            <a:ext cx="10668000" cy="762000"/>
          </a:xfrm>
          <a:prstGeom prst="roundRect">
            <a:avLst>
              <a:gd name="adj" fmla="val 16666"/>
            </a:avLst>
          </a:prstGeom>
          <a:gradFill rotWithShape="1">
            <a:gsLst>
              <a:gs pos="0">
                <a:srgbClr val="00BFFF">
                  <a:alpha val="20000"/>
                </a:srgbClr>
              </a:gs>
              <a:gs pos="100000">
                <a:srgbClr val="9370DB">
                  <a:alpha val="20000"/>
                </a:srgbClr>
              </a:gs>
            </a:gsLst>
            <a:lin ang="0"/>
          </a:gra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5562600"/>
            <a:ext cx="304800" cy="3048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1397000" y="5524500"/>
            <a:ext cx="990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0E0D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核心洞察：</a:t>
            </a:r>
            <a:r>
              <a:rPr lang="en-US" sz="1800" b="0" i="0" u="none" strike="noStrike">
                <a:solidFill>
                  <a:srgbClr val="E5E7E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收入结构正在发生深刻变革，运营商正从“连接者”向“综合智慧服务商”转型，分化将加剧。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2850</Words>
  <Application>WPS 演示</Application>
  <PresentationFormat/>
  <Paragraphs>283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Arial</vt:lpstr>
      <vt:lpstr>Noto Sans SC</vt:lpstr>
      <vt:lpstr>DIN Alternate</vt:lpstr>
      <vt:lpstr>Segoe Print</vt:lpstr>
      <vt:lpstr>Oswald</vt:lpstr>
      <vt:lpstr>微软雅黑</vt:lpstr>
      <vt:lpstr>Arial Unicode MS</vt:lpstr>
      <vt:lpstr>黑体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掌心</cp:lastModifiedBy>
  <cp:revision>1</cp:revision>
  <dcterms:created xsi:type="dcterms:W3CDTF">2026-03-30T14:32:21Z</dcterms:created>
  <dcterms:modified xsi:type="dcterms:W3CDTF">2026-03-30T14:32:22Z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</Properties>
</file>