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.svg" ContentType="image/svg+xml"/>
  <Override PartName="/ppt/media/image20.svg" ContentType="image/svg+xml"/>
  <Override PartName="/ppt/media/image21.svg" ContentType="image/svg+xml"/>
  <Override PartName="/ppt/media/image22.svg" ContentType="image/svg+xml"/>
  <Override PartName="/ppt/media/image23.svg" ContentType="image/svg+xml"/>
  <Override PartName="/ppt/media/image24.svg" ContentType="image/svg+xml"/>
  <Override PartName="/ppt/media/image25.svg" ContentType="image/svg+xml"/>
  <Override PartName="/ppt/media/image26.svg" ContentType="image/svg+xml"/>
  <Override PartName="/ppt/media/image27.svg" ContentType="image/svg+xml"/>
  <Override PartName="/ppt/media/image28.svg" ContentType="image/svg+xml"/>
  <Override PartName="/ppt/media/image29.svg" ContentType="image/svg+xml"/>
  <Override PartName="/ppt/media/image3.svg" ContentType="image/svg+xml"/>
  <Override PartName="/ppt/media/image30.svg" ContentType="image/svg+xml"/>
  <Override PartName="/ppt/media/image31.svg" ContentType="image/svg+xml"/>
  <Override PartName="/ppt/media/image32.svg" ContentType="image/svg+xml"/>
  <Override PartName="/ppt/media/image3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欢迎参加本次内部战略研讨会。今天我将为大家汇报关于电信运营商Token套餐的战略机遇与实施路径的研究成果。这份报告旨在探讨我们如何抓住AI时代的机遇，通过推出Token套餐，实现从传统管道运营商向智能服务集成商的战略转型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这三款套餐分别针对个人、家庭和中小企业用户。通过场景化的封装和与现有业务的捆绑，我们可以快速将AI服务带给用户，提升用户价值感知。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在产品设计中，我们必须把握两个关键点：一是Token的通兑性，从定向走向通用，给予用户更多选择；二是场景化封装，将抽象的Token转化为用户能感知的具体价值，降低使用门槛。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第三部分，我们将探讨如何通过网络与算力的协同，构建独特的“连接+算力”融合体验，这是我们区别于其他竞争对手的核心护城河。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我们将通过5G网络切片和边缘节点下沉这两种技术手段，为用户提供差异化的QoS保障。这不仅能提升用户体验，更能将我们的网络能力转化为实实在在的商业价值。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实现“连接+算力”的融合，关键在于计费技术的升级。我们需要实现统一的会话管理和融合计费，并探索基于QoS的差异化Token定价，从而真正实现网络与算力价值的一体化。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这张图详细展示了融合计费的技术架构。通过在网络各个节点部署采集点，我们能够实现对流量和Token消耗的同步计量，为用户提供透明、准确的计费服务。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在抓住机遇的同时，我们也必须清醒地认识到潜在的风险。第四部分，我们将分析可能面临的风险，并提出相应的应对策略。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我们主要面临三大风险：网络中立性、成本波动和监管合规。针对这些风险，我们制定了相应的应对策略，核心原则是：严守底线，合规经营，将风险控制在可接受的范围内。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最后，我们提出一个清晰的“三步走”实施路线图，指导我们如何从初步的权益捆绑，逐步发展成为智能服务的引领者。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这张图清晰地展示了我们未来几年的发展路径。我们将分阶段、有步骤地推进Token套餐业务，从简单的权益捆绑开始，逐步构建开放的平台，最终实现战略目标。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报告将分为六个部分展开。首先，我们将从战略视角分析Token套餐如何帮助我们实现从流量管道到智能服务枢纽的转变。接着，会详细介绍我们设计的三款差异化Token套餐原型。然后，探讨网络与算力的协同机制，以及实施过程中可能面临的风险与应对策略。之后，我们会提出一个清晰的“三步走”实施路线图。最后，在结论部分给出我们的战略建议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总结来说，Token套餐是我们的战略钥匙。我们建议立即行动，通过开放合作，在严守合规底线的前提下，抓住这个定义智能时代“水电煤”的历史机遇。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我的汇报到此结束，感谢大家的聆听。欢迎大家提问和交流。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报告的核心观点可以概括为：Token套餐是我们的战略机遇，其核心价值在于重塑用户关系和掌握AI服务的入口。成功的关键在于场景化设计、算网融合和风险管控。我们建议采取“三步走”的战略路径来实现这一转型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现在，让我们进入第一部分：战略视角。在这里，我们将探讨Token套餐如何从根本上改变我们的战略定位，帮助我们从传统的流量管道转变为智能服务的枢纽。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Token套餐的推出，意味着我们战略定位的三大跃迁。首先，我们从单纯的“传输位”升级为“计算位”，提供算力和连接的融合服务。其次，我们的收费模式从单一的后向收费，转变为前向与后向收费相结合的模式。最后，我们将通过差异化的网络服务，摆脱同质化竞争，构建核心竞争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从收入结构来看，短期内，Token套餐可以作为高端套餐的增值权益，有效提升ARPU值。从中长期来看，Token有望成为我们新的基础计费单元，推动收入模型向多元化、高价值方向演进。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Token套餐也将重塑我们的市场竞争格局。与互联网大厂，我们将从竞争走向深度共生，各自发挥优势，实现双赢。与云厂商，我们将从边缘竞争转向差异化协同，利用我们的边缘算力优势，提供独特的服务。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这张图直观地展示了我们在AI价值链中的位置。我们的优势在于强大的用户触达能力和网络覆盖，以及正在建设的边缘算力。这使我们能够成为连接用户和AI服务的最佳桥梁。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接下来，我们进入第二部分，产品设计。我们基于运营商的资源禀赋，设计了三款差异化的Token套餐原型，以满足不同用户群体的需求。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.svg"/><Relationship Id="rId4" Type="http://schemas.openxmlformats.org/officeDocument/2006/relationships/image" Target="../media/image3.png"/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5.svg"/><Relationship Id="rId6" Type="http://schemas.openxmlformats.org/officeDocument/2006/relationships/image" Target="../media/image28.png"/><Relationship Id="rId5" Type="http://schemas.openxmlformats.org/officeDocument/2006/relationships/image" Target="../media/image24.svg"/><Relationship Id="rId4" Type="http://schemas.openxmlformats.org/officeDocument/2006/relationships/image" Target="../media/image27.png"/><Relationship Id="rId3" Type="http://schemas.openxmlformats.org/officeDocument/2006/relationships/image" Target="../media/image23.svg"/><Relationship Id="rId2" Type="http://schemas.openxmlformats.org/officeDocument/2006/relationships/image" Target="../media/image26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6.svg"/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7.svg"/><Relationship Id="rId2" Type="http://schemas.openxmlformats.org/officeDocument/2006/relationships/image" Target="../media/image30.pn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9.svg"/><Relationship Id="rId4" Type="http://schemas.openxmlformats.org/officeDocument/2006/relationships/image" Target="../media/image32.png"/><Relationship Id="rId3" Type="http://schemas.openxmlformats.org/officeDocument/2006/relationships/image" Target="../media/image28.svg"/><Relationship Id="rId2" Type="http://schemas.openxmlformats.org/officeDocument/2006/relationships/image" Target="../media/image31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29.svg"/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0.svg"/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1.svg"/><Relationship Id="rId4" Type="http://schemas.openxmlformats.org/officeDocument/2006/relationships/image" Target="../media/image35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2.svg"/><Relationship Id="rId2" Type="http://schemas.openxmlformats.org/officeDocument/2006/relationships/image" Target="../media/image36.pn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Relationship Id="rId3" Type="http://schemas.openxmlformats.org/officeDocument/2006/relationships/image" Target="../media/image24.png"/><Relationship Id="rId2" Type="http://schemas.openxmlformats.org/officeDocument/2006/relationships/image" Target="../media/image37.jpe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svg"/><Relationship Id="rId8" Type="http://schemas.openxmlformats.org/officeDocument/2006/relationships/image" Target="../media/image8.png"/><Relationship Id="rId7" Type="http://schemas.openxmlformats.org/officeDocument/2006/relationships/image" Target="../media/image5.svg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6.png"/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8.svg"/><Relationship Id="rId12" Type="http://schemas.openxmlformats.org/officeDocument/2006/relationships/image" Target="../media/image10.png"/><Relationship Id="rId11" Type="http://schemas.openxmlformats.org/officeDocument/2006/relationships/image" Target="../media/image7.svg"/><Relationship Id="rId10" Type="http://schemas.openxmlformats.org/officeDocument/2006/relationships/image" Target="../media/image9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33.svg"/><Relationship Id="rId2" Type="http://schemas.openxmlformats.org/officeDocument/2006/relationships/image" Target="../media/image38.png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svg"/><Relationship Id="rId8" Type="http://schemas.openxmlformats.org/officeDocument/2006/relationships/image" Target="../media/image9.png"/><Relationship Id="rId7" Type="http://schemas.openxmlformats.org/officeDocument/2006/relationships/image" Target="../media/image11.svg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12.png"/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svg"/><Relationship Id="rId2" Type="http://schemas.openxmlformats.org/officeDocument/2006/relationships/image" Target="../media/image14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5.svg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6.png"/><Relationship Id="rId3" Type="http://schemas.openxmlformats.org/officeDocument/2006/relationships/image" Target="../media/image13.svg"/><Relationship Id="rId2" Type="http://schemas.openxmlformats.org/officeDocument/2006/relationships/image" Target="../media/image15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7.svg"/><Relationship Id="rId4" Type="http://schemas.openxmlformats.org/officeDocument/2006/relationships/image" Target="../media/image19.png"/><Relationship Id="rId3" Type="http://schemas.openxmlformats.org/officeDocument/2006/relationships/image" Target="../media/image16.svg"/><Relationship Id="rId2" Type="http://schemas.openxmlformats.org/officeDocument/2006/relationships/image" Target="../media/image18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9.svg"/><Relationship Id="rId4" Type="http://schemas.openxmlformats.org/officeDocument/2006/relationships/image" Target="../media/image21.png"/><Relationship Id="rId3" Type="http://schemas.openxmlformats.org/officeDocument/2006/relationships/image" Target="../media/image18.svg"/><Relationship Id="rId2" Type="http://schemas.openxmlformats.org/officeDocument/2006/relationships/image" Target="../media/image20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8.svg"/><Relationship Id="rId7" Type="http://schemas.openxmlformats.org/officeDocument/2006/relationships/image" Target="../media/image10.png"/><Relationship Id="rId6" Type="http://schemas.openxmlformats.org/officeDocument/2006/relationships/image" Target="../media/image21.svg"/><Relationship Id="rId5" Type="http://schemas.openxmlformats.org/officeDocument/2006/relationships/image" Target="../media/image24.png"/><Relationship Id="rId4" Type="http://schemas.openxmlformats.org/officeDocument/2006/relationships/image" Target="../media/image20.svg"/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200" y="1016000"/>
            <a:ext cx="609600" cy="609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08000" y="1905000"/>
            <a:ext cx="1117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电信运营商Token套餐的战略机遇与实施路径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334000" y="2794000"/>
            <a:ext cx="1524000" cy="508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F5D4">
                  <a:alpha val="100000"/>
                </a:srgbClr>
              </a:gs>
              <a:gs pos="100000">
                <a:srgbClr val="3A86FF">
                  <a:alpha val="10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1016000" y="3048000"/>
            <a:ext cx="1016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 spc="200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从传统管道运营商向智能服务集成商的战略转型</a:t>
            </a:r>
            <a:endParaRPr lang="en-US" sz="1800" b="0" i="0" u="none" strike="noStrike" spc="200">
              <a:solidFill>
                <a:srgbClr val="00F5D4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651000" y="4826000"/>
            <a:ext cx="8890000" cy="762000"/>
          </a:xfrm>
          <a:prstGeom prst="roundRect">
            <a:avLst>
              <a:gd name="adj" fmla="val 16666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CCD6F6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1778000" y="4953000"/>
            <a:ext cx="863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2026年4</a:t>
            </a:r>
            <a:r>
              <a:rPr lang="zh-CN" altLang="en-US" sz="14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月</a:t>
            </a:r>
            <a:endParaRPr lang="zh-CN" altLang="en-US" sz="1400" b="0" i="0" u="none" strike="noStrike">
              <a:solidFill>
                <a:srgbClr val="CCD6F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9000" y="5842000"/>
            <a:ext cx="254000" cy="25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60325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三大Token套餐产品原型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778000"/>
            <a:ext cx="3302000" cy="3302000"/>
          </a:xfrm>
          <a:prstGeom prst="roundRect">
            <a:avLst>
              <a:gd name="adj" fmla="val 3846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8200" y="2032000"/>
            <a:ext cx="609600" cy="609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89000" y="2794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“AI助理”个人套餐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3302000"/>
            <a:ext cx="2794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面向职场白领、学生等群体，提供便捷的AI助手服务，深度融合在5G基础套餐中。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445000" y="1778000"/>
            <a:ext cx="3302000" cy="3302000"/>
          </a:xfrm>
          <a:prstGeom prst="roundRect">
            <a:avLst>
              <a:gd name="adj" fmla="val 3846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00F5D4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1200" y="2032000"/>
            <a:ext cx="609600" cy="609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4572000" y="2794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“AI家庭”共享套餐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699000" y="3302000"/>
            <a:ext cx="2794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面向家庭用户，提供家庭共享Token池和专属AI技能，与千兆宽带业务深度捆绑。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128000" y="1778000"/>
            <a:ext cx="3302000" cy="3302000"/>
          </a:xfrm>
          <a:prstGeom prst="roundRect">
            <a:avLst>
              <a:gd name="adj" fmla="val 3846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74200" y="2032000"/>
            <a:ext cx="609600" cy="6096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8255000" y="2794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“AI开店”中小企业套餐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382000" y="3302000"/>
            <a:ext cx="2794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面向小微企业主，提供一站式SaaS化AI工具集，与云网专线服务紧密结合。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762000" y="5588000"/>
            <a:ext cx="10668000" cy="25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A86FF">
                  <a:alpha val="0"/>
                </a:srgbClr>
              </a:gs>
              <a:gs pos="50000">
                <a:srgbClr val="3A86FF">
                  <a:alpha val="100000"/>
                </a:srgbClr>
              </a:gs>
              <a:gs pos="100000">
                <a:srgbClr val="3A86FF">
                  <a:alpha val="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762000" y="5842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CCD6F6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场景化封装 · 现有业务捆绑 · 提升用户价值感知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762000" y="508000"/>
            <a:ext cx="35306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产品设计关键点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5080000" cy="3048000"/>
          </a:xfrm>
          <a:prstGeom prst="roundRect">
            <a:avLst>
              <a:gd name="adj" fmla="val 4166"/>
            </a:avLst>
          </a:prstGeom>
          <a:solidFill>
            <a:srgbClr val="0A192F">
              <a:alpha val="70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558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74800" y="1879600"/>
            <a:ext cx="3810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Token通兑性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66800" y="2463800"/>
            <a:ext cx="44704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6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初期可推出“定向Token”，后期必须向“通用Token”演进，允许用户在多个主流大模型间自由选择或切换，以此增强套餐的吸引力和用户黏性。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350000" y="1651000"/>
            <a:ext cx="5080000" cy="3048000"/>
          </a:xfrm>
          <a:prstGeom prst="roundRect">
            <a:avLst>
              <a:gd name="adj" fmla="val 4166"/>
            </a:avLst>
          </a:prstGeom>
          <a:solidFill>
            <a:srgbClr val="0A192F">
              <a:alpha val="70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4800" y="19558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7162800" y="1879600"/>
            <a:ext cx="3810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场景化封装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654800" y="2463800"/>
            <a:ext cx="44704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6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避免让用户直接面对抽象的Token，而是包装成“可生成200篇周报”、“可进行1500次智能对话”等用户易于理解的价值单位。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62000" y="5334000"/>
            <a:ext cx="10668000" cy="25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A86FF">
                  <a:alpha val="0"/>
                </a:srgbClr>
              </a:gs>
              <a:gs pos="50000">
                <a:srgbClr val="3A86FF">
                  <a:alpha val="100000"/>
                </a:srgbClr>
              </a:gs>
              <a:gs pos="100000">
                <a:srgbClr val="3A86FF">
                  <a:alpha val="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762000" y="558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CCD6F6">
                    <a:alpha val="7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核心策略：从“定向”走向“通用”，从“抽象”转向“具象”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0" y="1651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 spc="400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PART 03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2159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网络与算力协同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34376">
            <a:off x="5461032" y="3105150"/>
            <a:ext cx="1270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3A86FF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AutoShape 7"/>
          <p:cNvSpPr/>
          <p:nvPr/>
        </p:nvSpPr>
        <p:spPr>
          <a:xfrm>
            <a:off x="0" y="33655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0" i="0" u="none" strike="noStrike" spc="100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构建“连接+算力”融合体验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2800" y="44450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0" y="4953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CCD6F6">
                    <a:alpha val="6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NETWORK &amp; COMPUTING POWER SYNERGY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457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差异化的QoS保障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778000"/>
            <a:ext cx="5080000" cy="2540000"/>
          </a:xfrm>
          <a:prstGeom prst="roundRect">
            <a:avLst>
              <a:gd name="adj" fmla="val 5000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3A86FF">
                <a:alpha val="5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" y="2082800"/>
            <a:ext cx="609600" cy="609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828800" y="20828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3A86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5G网络切片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66800" y="2743200"/>
            <a:ext cx="44704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6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为高端企业用户提供稳定、低时延、高可靠的虚拟专网通道，保障关键AI应用的运行，构建安全隔离的专属网络环境。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350000" y="1778000"/>
            <a:ext cx="5080000" cy="2540000"/>
          </a:xfrm>
          <a:prstGeom prst="roundRect">
            <a:avLst>
              <a:gd name="adj" fmla="val 5000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00F5D4">
                <a:alpha val="5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4800" y="2082800"/>
            <a:ext cx="609600" cy="609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7416800" y="20828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边缘节点下沉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6654800" y="2743200"/>
            <a:ext cx="44704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6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将热门模型部署到地市级边缘节点，实现毫秒级的超低时延AI服务体验，是打造高端增值服务套餐的核心技术卖点。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762000" y="5080000"/>
            <a:ext cx="10668000" cy="25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A86FF">
                  <a:alpha val="0"/>
                </a:srgbClr>
              </a:gs>
              <a:gs pos="50000">
                <a:srgbClr val="3A86FF">
                  <a:alpha val="100000"/>
                </a:srgbClr>
              </a:gs>
              <a:gs pos="100000">
                <a:srgbClr val="00F5D4">
                  <a:alpha val="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762000" y="5334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FFFFFF">
                    <a:alpha val="7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通过技术创新，将网络能力转化为可感知的商业价值，提升用户体验与忠诚度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558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“连接+算力”融合计费技术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651000"/>
            <a:ext cx="3302000" cy="2794000"/>
          </a:xfrm>
          <a:prstGeom prst="roundRect">
            <a:avLst>
              <a:gd name="adj" fmla="val 4545"/>
            </a:avLst>
          </a:prstGeom>
          <a:solidFill>
            <a:srgbClr val="3A86FF">
              <a:alpha val="10000"/>
            </a:srgbClr>
          </a:solidFill>
          <a:ln w="12700" cap="flat" cmpd="sng">
            <a:solidFill>
              <a:srgbClr val="00F5D4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1905000"/>
            <a:ext cx="508000" cy="508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89000" y="2540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统一会话管理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889000" y="3048000"/>
            <a:ext cx="304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just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在核心网侧引入“算力感知功能”，精准识别AI请求并实时触发计费系统，打通连接与算力的感知链路。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445000" y="1651000"/>
            <a:ext cx="3302000" cy="2794000"/>
          </a:xfrm>
          <a:prstGeom prst="roundRect">
            <a:avLst>
              <a:gd name="adj" fmla="val 4545"/>
            </a:avLst>
          </a:prstGeom>
          <a:solidFill>
            <a:srgbClr val="3A86FF">
              <a:alpha val="10000"/>
            </a:srgbClr>
          </a:solidFill>
          <a:ln w="12700" cap="flat" cmpd="sng">
            <a:solidFill>
              <a:srgbClr val="00F5D4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2000" y="1905000"/>
            <a:ext cx="508000" cy="5080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4572000" y="2540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融合计费系统升级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572000" y="3048000"/>
            <a:ext cx="304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just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全面升级BOSS系统，建立统一的算力计费账本，实现AI Token与传统流量业务的统一核算与管理。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128000" y="1651000"/>
            <a:ext cx="3302000" cy="2794000"/>
          </a:xfrm>
          <a:prstGeom prst="roundRect">
            <a:avLst>
              <a:gd name="adj" fmla="val 4545"/>
            </a:avLst>
          </a:prstGeom>
          <a:solidFill>
            <a:srgbClr val="3A86FF">
              <a:alpha val="10000"/>
            </a:srgbClr>
          </a:solidFill>
          <a:ln w="12700" cap="flat" cmpd="sng">
            <a:solidFill>
              <a:srgbClr val="00F5D4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905000"/>
            <a:ext cx="508000" cy="5080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8255000" y="2540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基于QoS的Token定价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255000" y="3048000"/>
            <a:ext cx="304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just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同一模型根据网络通道质量差异动态调整Token消耗数量，实现网络服务质量与算力价值的显性化绑定。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762000" y="5080000"/>
            <a:ext cx="10668000" cy="25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F5D4">
                  <a:alpha val="0"/>
                </a:srgbClr>
              </a:gs>
              <a:gs pos="50000">
                <a:srgbClr val="00F5D4">
                  <a:alpha val="100000"/>
                </a:srgbClr>
              </a:gs>
              <a:gs pos="100000">
                <a:srgbClr val="00F5D4">
                  <a:alpha val="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762000" y="5334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A86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目标：实现网络与算力价值的一体化变现，构建“连接+算力”新型商业模式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40259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融合计费技术架构图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206500"/>
            <a:ext cx="762000" cy="50800"/>
          </a:xfrm>
          <a:prstGeom prst="roundRect">
            <a:avLst>
              <a:gd name="adj" fmla="val 0"/>
            </a:avLst>
          </a:prstGeom>
          <a:solidFill>
            <a:srgbClr val="00F5D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02000" y="1460500"/>
            <a:ext cx="5588000" cy="3143250"/>
          </a:xfrm>
          <a:prstGeom prst="rect">
            <a:avLst/>
          </a:prstGeom>
          <a:noFill/>
          <a:ln w="12700" cap="flat" cmpd="sng">
            <a:solidFill>
              <a:srgbClr val="00F5D4">
                <a:alpha val="30000"/>
              </a:srgbClr>
            </a:solidFill>
            <a:prstDash val="solid"/>
            <a:round/>
          </a:ln>
          <a:effectLst>
            <a:outerShdw blurRad="254000" dir="2700000" algn="tl" rotWithShape="0">
              <a:srgbClr val="00F5D4">
                <a:alpha val="20000"/>
              </a:srgbClr>
            </a:outerShdw>
          </a:effectLst>
        </p:spPr>
      </p:pic>
      <p:sp>
        <p:nvSpPr>
          <p:cNvPr id="7" name="AutoShape 7"/>
          <p:cNvSpPr/>
          <p:nvPr/>
        </p:nvSpPr>
        <p:spPr>
          <a:xfrm>
            <a:off x="762000" y="4889500"/>
            <a:ext cx="10668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17000"/>
              </a:lnSpc>
              <a:defRPr/>
            </a:pPr>
            <a:r>
              <a:rPr lang="en-US" sz="15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这张架构图展示了融合计费的完整流程。从用户终端发起请求，经过基站、边缘节点、核心网，最终到达融合计费系统。图中清晰地标示了流量计费点和Token计费点的同步采集机制，确保了计费的准确性和实时性。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6000" y="5715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70000"/>
            <a:ext cx="609600" cy="609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016000" y="2032000"/>
            <a:ext cx="10160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 风险与应对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715000" y="3048000"/>
            <a:ext cx="762000" cy="50800"/>
          </a:xfrm>
          <a:prstGeom prst="roundRect">
            <a:avLst>
              <a:gd name="adj" fmla="val 0"/>
            </a:avLst>
          </a:prstGeom>
          <a:solidFill>
            <a:srgbClr val="3A86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1016000" y="3302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0" i="0" u="none" strike="noStrike" spc="200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审慎前行，合规经营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0" y="6350000"/>
            <a:ext cx="12192000" cy="25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A86FF">
                  <a:alpha val="0"/>
                </a:srgbClr>
              </a:gs>
              <a:gs pos="50000">
                <a:srgbClr val="3A86FF">
                  <a:alpha val="100000"/>
                </a:srgbClr>
              </a:gs>
              <a:gs pos="100000">
                <a:srgbClr val="3A86FF">
                  <a:alpha val="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402336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风险与应对策略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524000"/>
            <a:ext cx="10668000" cy="1397000"/>
          </a:xfrm>
          <a:prstGeom prst="roundRect">
            <a:avLst>
              <a:gd name="adj" fmla="val 9090"/>
            </a:avLst>
          </a:prstGeom>
          <a:solidFill>
            <a:srgbClr val="3A86FF">
              <a:alpha val="10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1841500"/>
            <a:ext cx="762000" cy="762000"/>
          </a:xfrm>
          <a:prstGeom prst="ellipse">
            <a:avLst/>
          </a:prstGeom>
          <a:solidFill>
            <a:srgbClr val="3A86FF">
              <a:alpha val="2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0193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2032000" y="1714500"/>
            <a:ext cx="889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网络中立性风险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2032000" y="2095500"/>
            <a:ext cx="889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保障基础接入速率均等，Token售卖的是算力和权益而非网络加速权，策略公开透明。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762000" y="3111500"/>
            <a:ext cx="10668000" cy="1397000"/>
          </a:xfrm>
          <a:prstGeom prst="roundRect">
            <a:avLst>
              <a:gd name="adj" fmla="val 9090"/>
            </a:avLst>
          </a:prstGeom>
          <a:solidFill>
            <a:srgbClr val="3A86FF">
              <a:alpha val="10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1016000" y="3429000"/>
            <a:ext cx="762000" cy="762000"/>
          </a:xfrm>
          <a:prstGeom prst="ellipse">
            <a:avLst/>
          </a:prstGeom>
          <a:solidFill>
            <a:srgbClr val="3A86FF">
              <a:alpha val="2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36068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2032000" y="3302000"/>
            <a:ext cx="889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成本波动风险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2032000" y="3683000"/>
            <a:ext cx="889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与模型厂商签署长期协议，在B端套餐保留弹性定价空间，建设自有智算中心。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762000" y="4699000"/>
            <a:ext cx="10668000" cy="1397000"/>
          </a:xfrm>
          <a:prstGeom prst="roundRect">
            <a:avLst>
              <a:gd name="adj" fmla="val 9090"/>
            </a:avLst>
          </a:prstGeom>
          <a:solidFill>
            <a:srgbClr val="3A86FF">
              <a:alpha val="10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1016000" y="5016500"/>
            <a:ext cx="762000" cy="762000"/>
          </a:xfrm>
          <a:prstGeom prst="ellipse">
            <a:avLst/>
          </a:prstGeom>
          <a:solidFill>
            <a:srgbClr val="3A86FF">
              <a:alpha val="2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3800" y="5194300"/>
            <a:ext cx="406400" cy="4064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2032000" y="4889500"/>
            <a:ext cx="889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监管合规风险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2032000" y="5270500"/>
            <a:ext cx="889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引入内容安全护栏，明确用户授权与隐私政策，将实名制延伸至Token使用。</a:t>
            </a:r>
            <a:endParaRPr lang="en-US"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5715000" y="2032000"/>
            <a:ext cx="762000" cy="50800"/>
          </a:xfrm>
          <a:prstGeom prst="roundRect">
            <a:avLst>
              <a:gd name="adj" fmla="val 0"/>
            </a:avLst>
          </a:prstGeom>
          <a:solidFill>
            <a:srgbClr val="00F5D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3416300" y="2286000"/>
            <a:ext cx="53594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 实施路线图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4419600" y="3175000"/>
            <a:ext cx="33528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0" i="0" u="none" strike="noStrike" spc="200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三步走，从试探到引领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5334000" y="3810000"/>
            <a:ext cx="1524000" cy="25400"/>
          </a:xfrm>
          <a:prstGeom prst="roundRect">
            <a:avLst>
              <a:gd name="adj" fmla="val 0"/>
            </a:avLst>
          </a:prstGeom>
          <a:solidFill>
            <a:srgbClr val="3A86FF">
              <a:alpha val="8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600" y="40640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4521200" cy="584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三步走战略阶梯图</a:t>
            </a:r>
            <a:endParaRPr lang="en-US" sz="11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1651000"/>
            <a:ext cx="4064000" cy="2286000"/>
          </a:xfrm>
          <a:prstGeom prst="roundRect">
            <a:avLst>
              <a:gd name="adj" fmla="val 5555"/>
            </a:avLst>
          </a:prstGeom>
          <a:noFill/>
          <a:ln w="12700" cap="flat" cmpd="sng">
            <a:solidFill>
              <a:srgbClr val="3A86FF">
                <a:alpha val="100000"/>
              </a:srgbClr>
            </a:solidFill>
            <a:prstDash val="solid"/>
            <a:round/>
          </a:ln>
          <a:effectLst>
            <a:outerShdw blurRad="127000" dir="2700000" algn="tl" rotWithShape="0">
              <a:srgbClr val="00F5D4">
                <a:alpha val="30000"/>
              </a:srgbClr>
            </a:outerShdw>
          </a:effectLst>
        </p:spPr>
      </p:pic>
      <p:sp>
        <p:nvSpPr>
          <p:cNvPr id="6" name="AutoShape 6"/>
          <p:cNvSpPr/>
          <p:nvPr/>
        </p:nvSpPr>
        <p:spPr>
          <a:xfrm>
            <a:off x="5334000" y="1651000"/>
            <a:ext cx="6096000" cy="1079500"/>
          </a:xfrm>
          <a:prstGeom prst="roundRect">
            <a:avLst>
              <a:gd name="adj" fmla="val 11764"/>
            </a:avLst>
          </a:prstGeom>
          <a:solidFill>
            <a:srgbClr val="3A86FF">
              <a:alpha val="10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19812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6032500" y="1778000"/>
            <a:ext cx="5207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第一阶段：权益捆绑期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032500" y="2159000"/>
            <a:ext cx="520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核心目标：验证模式，培养用户习惯，建立初步的用户粘性与信任基础。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5334000" y="2857500"/>
            <a:ext cx="6096000" cy="1079500"/>
          </a:xfrm>
          <a:prstGeom prst="roundRect">
            <a:avLst>
              <a:gd name="adj" fmla="val 11764"/>
            </a:avLst>
          </a:prstGeom>
          <a:solidFill>
            <a:srgbClr val="3A86FF">
              <a:alpha val="10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3187700"/>
            <a:ext cx="406400" cy="4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6032500" y="2984500"/>
            <a:ext cx="5207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第二阶段：聚合平台期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032500" y="3365500"/>
            <a:ext cx="520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核心目标：构建生态，掌握分发权，整合上下游资源形成平台化优势。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5334000" y="4064000"/>
            <a:ext cx="6096000" cy="1079500"/>
          </a:xfrm>
          <a:prstGeom prst="roundRect">
            <a:avLst>
              <a:gd name="adj" fmla="val 11764"/>
            </a:avLst>
          </a:prstGeom>
          <a:solidFill>
            <a:srgbClr val="3A86FF">
              <a:alpha val="10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43942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6032500" y="4191000"/>
            <a:ext cx="5207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第三阶段：算网平台期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6032500" y="4572000"/>
            <a:ext cx="520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核心目标：定义标准，成为智能社会的基础设施，实现技术与生态的双重引领。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762000" y="5461000"/>
            <a:ext cx="10668000" cy="508000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rgbClr val="3A86FF">
                  <a:alpha val="20000"/>
                </a:srgbClr>
              </a:gs>
              <a:gs pos="100000">
                <a:srgbClr val="00F5D4">
                  <a:alpha val="2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889000" y="5562600"/>
            <a:ext cx="1041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战略路径总结：从单点突破到生态构建，最终实现基础设施化，每一步都以关键能力建设为支撑。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101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目录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143000"/>
            <a:ext cx="508000" cy="50800"/>
          </a:xfrm>
          <a:prstGeom prst="roundRect">
            <a:avLst>
              <a:gd name="adj" fmla="val 0"/>
            </a:avLst>
          </a:prstGeom>
          <a:solidFill>
            <a:srgbClr val="00F5D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1524000"/>
            <a:ext cx="5080000" cy="1016000"/>
          </a:xfrm>
          <a:prstGeom prst="roundRect">
            <a:avLst>
              <a:gd name="adj" fmla="val 12500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8288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587500" y="1651000"/>
            <a:ext cx="406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战略视角：从流量管道到智能服务枢纽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762000" y="2730500"/>
            <a:ext cx="5080000" cy="1016000"/>
          </a:xfrm>
          <a:prstGeom prst="roundRect">
            <a:avLst>
              <a:gd name="adj" fmla="val 12500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30353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587500" y="2857500"/>
            <a:ext cx="406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产品设计：三大差异化Token套餐原型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62000" y="3937000"/>
            <a:ext cx="5080000" cy="1016000"/>
          </a:xfrm>
          <a:prstGeom prst="roundRect">
            <a:avLst>
              <a:gd name="adj" fmla="val 12500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42418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587500" y="4064000"/>
            <a:ext cx="406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网络与算力协同：构建“连接+算力”融合体验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350000" y="1524000"/>
            <a:ext cx="5080000" cy="1016000"/>
          </a:xfrm>
          <a:prstGeom prst="roundRect">
            <a:avLst>
              <a:gd name="adj" fmla="val 12500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04000" y="1828800"/>
            <a:ext cx="406400" cy="4064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7175500" y="1651000"/>
            <a:ext cx="406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风险与应对：审慎前行，合规经营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350000" y="2730500"/>
            <a:ext cx="5080000" cy="1016000"/>
          </a:xfrm>
          <a:prstGeom prst="roundRect">
            <a:avLst>
              <a:gd name="adj" fmla="val 12500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04000" y="3035300"/>
            <a:ext cx="406400" cy="4064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7175500" y="2857500"/>
            <a:ext cx="406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实施路线图：三步走，从试探到引领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6350000" y="3937000"/>
            <a:ext cx="5080000" cy="1016000"/>
          </a:xfrm>
          <a:prstGeom prst="roundRect">
            <a:avLst>
              <a:gd name="adj" fmla="val 12500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04000" y="4241800"/>
            <a:ext cx="406400" cy="4064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7175500" y="4064000"/>
            <a:ext cx="406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结论与战略建议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0" y="6350000"/>
            <a:ext cx="12192000" cy="508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A86FF">
                  <a:alpha val="0"/>
                </a:srgbClr>
              </a:gs>
              <a:gs pos="50000">
                <a:srgbClr val="00F5D4">
                  <a:alpha val="100000"/>
                </a:srgbClr>
              </a:gs>
              <a:gs pos="100000">
                <a:srgbClr val="3A86FF">
                  <a:alpha val="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40259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结论与战略建议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270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6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Token套餐不仅是新产品，更是开启下一个十年增长曲线的战略钥匙。面对这一窗口期，我们提出以下三点核心建议：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62000" y="2286000"/>
            <a:ext cx="3302000" cy="2286000"/>
          </a:xfrm>
          <a:prstGeom prst="roundRect">
            <a:avLst>
              <a:gd name="adj" fmla="val 5555"/>
            </a:avLst>
          </a:prstGeom>
          <a:solidFill>
            <a:srgbClr val="3A86FF">
              <a:alpha val="10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25400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016000" y="30480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立即行动，小步快跑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016000" y="34925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即刻在总部或省公司启动试点，先行推出AI助手Token权益，快速验证市场反馈。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445000" y="2286000"/>
            <a:ext cx="3302000" cy="2286000"/>
          </a:xfrm>
          <a:prstGeom prst="roundRect">
            <a:avLst>
              <a:gd name="adj" fmla="val 5555"/>
            </a:avLst>
          </a:prstGeom>
          <a:solidFill>
            <a:srgbClr val="3A86FF">
              <a:alpha val="10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2540000"/>
            <a:ext cx="406400" cy="4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4699000" y="30480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开放合作，借力打力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699000" y="34925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明确“智能服务集成商”定位，与互联网大厂、云厂商深度合作，实现生态共赢。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128000" y="2286000"/>
            <a:ext cx="3302000" cy="2286000"/>
          </a:xfrm>
          <a:prstGeom prst="roundRect">
            <a:avLst>
              <a:gd name="adj" fmla="val 5555"/>
            </a:avLst>
          </a:prstGeom>
          <a:solidFill>
            <a:srgbClr val="3A86FF">
              <a:alpha val="10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5400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8382000" y="30480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严守底线，构建信任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382000" y="34925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将网络中立性和内容安全作为红线，打造“安全、可信、普惠”的智能时代品牌标签。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762000" y="5080000"/>
            <a:ext cx="10668000" cy="25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A86FF">
                  <a:alpha val="0"/>
                </a:srgbClr>
              </a:gs>
              <a:gs pos="50000">
                <a:srgbClr val="00F5D4">
                  <a:alpha val="50000"/>
                </a:srgbClr>
              </a:gs>
              <a:gs pos="100000">
                <a:srgbClr val="3A86FF">
                  <a:alpha val="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762000" y="5334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CCD6F6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抓住定义智能时代“水电煤”的历史机遇，开启增长新曲线</a:t>
            </a:r>
            <a:endParaRPr lang="en-US"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78000"/>
            <a:ext cx="609600" cy="609600"/>
          </a:xfrm>
          <a:prstGeom prst="rect">
            <a:avLst/>
          </a:prstGeom>
          <a:effectLst>
            <a:outerShdw blurRad="127000" dir="2700000" algn="tl" rotWithShape="0">
              <a:srgbClr val="00F5D4">
                <a:alpha val="40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1016000" y="26670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感谢聆听，期待交流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715000" y="3556000"/>
            <a:ext cx="762000" cy="50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A86FF">
                  <a:alpha val="100000"/>
                </a:srgbClr>
              </a:gs>
              <a:gs pos="100000">
                <a:srgbClr val="00F5D4">
                  <a:alpha val="10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1016000" y="3937000"/>
            <a:ext cx="1016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 spc="200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THANKS FOR LISTENING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1016000" cy="584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摘要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524000"/>
            <a:ext cx="2476500" cy="3302000"/>
          </a:xfrm>
          <a:prstGeom prst="roundRect">
            <a:avLst>
              <a:gd name="adj" fmla="val 5128"/>
            </a:avLst>
          </a:prstGeom>
          <a:solidFill>
            <a:srgbClr val="3A86FF">
              <a:alpha val="15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0700" y="17780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89000" y="2286000"/>
            <a:ext cx="2222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战略机遇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889000" y="2794000"/>
            <a:ext cx="22225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随着AI从“能力”演变为“服务”，Token成为核心计量单位。运营商推出Token套餐，是切入万亿级AI价值链的关键契机。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3492500" y="1524000"/>
            <a:ext cx="2476500" cy="3302000"/>
          </a:xfrm>
          <a:prstGeom prst="roundRect">
            <a:avLst>
              <a:gd name="adj" fmla="val 5128"/>
            </a:avLst>
          </a:prstGeom>
          <a:solidFill>
            <a:srgbClr val="3A86FF">
              <a:alpha val="15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1200" y="17780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3619500" y="2286000"/>
            <a:ext cx="2222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核心价值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3619500" y="2794000"/>
            <a:ext cx="22225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不仅是简单转售，更在于利用“连接+算力”融合优势，重塑用户触点，掌握AI服务的计费与分发话语权。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223000" y="1524000"/>
            <a:ext cx="2476500" cy="3302000"/>
          </a:xfrm>
          <a:prstGeom prst="roundRect">
            <a:avLst>
              <a:gd name="adj" fmla="val 5128"/>
            </a:avLst>
          </a:prstGeom>
          <a:solidFill>
            <a:srgbClr val="3A86FF">
              <a:alpha val="15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51700" y="1778000"/>
            <a:ext cx="406400" cy="4064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6350000" y="2286000"/>
            <a:ext cx="2222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成功关键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350000" y="2794000"/>
            <a:ext cx="22225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需聚焦产品设计的场景化、网络与算力的深度融合，并对网络中立性等潜在风险进行审慎管理。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953500" y="1524000"/>
            <a:ext cx="2476500" cy="3302000"/>
          </a:xfrm>
          <a:prstGeom prst="roundRect">
            <a:avLst>
              <a:gd name="adj" fmla="val 5128"/>
            </a:avLst>
          </a:prstGeom>
          <a:solidFill>
            <a:srgbClr val="3A86FF">
              <a:alpha val="15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2200" y="1778000"/>
            <a:ext cx="406400" cy="4064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9080500" y="2286000"/>
            <a:ext cx="2222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战略路径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9080500" y="2794000"/>
            <a:ext cx="22225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采取“三步走”战略：从轻量级权益捆绑起步，逐步构建开放算力网络平台，最终实现向“智能服务集成商”跨越。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762000" y="5334000"/>
            <a:ext cx="10668000" cy="25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F5D4">
                  <a:alpha val="0"/>
                </a:srgbClr>
              </a:gs>
              <a:gs pos="50000">
                <a:srgbClr val="00F5D4">
                  <a:alpha val="100000"/>
                </a:srgbClr>
              </a:gs>
              <a:gs pos="100000">
                <a:srgbClr val="00F5D4">
                  <a:alpha val="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2192000" cy="508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A86FF">
                  <a:alpha val="100000"/>
                </a:srgbClr>
              </a:gs>
              <a:gs pos="100000">
                <a:srgbClr val="00F5D4">
                  <a:alpha val="10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609600" y="2032000"/>
            <a:ext cx="109728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200" b="1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</a:t>
            </a:r>
            <a:r>
              <a:rPr lang="en-US" sz="4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战略视角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715000" y="2984500"/>
            <a:ext cx="762000" cy="50800"/>
          </a:xfrm>
          <a:prstGeom prst="roundRect">
            <a:avLst>
              <a:gd name="adj" fmla="val 0"/>
            </a:avLst>
          </a:prstGeom>
          <a:solidFill>
            <a:srgbClr val="3A86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609600" y="3238500"/>
            <a:ext cx="109728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0" i="0" u="none" strike="noStrike" spc="200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从流量管道到智能服务枢纽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200" y="4445000"/>
            <a:ext cx="609600" cy="6096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0" y="5334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CCD6F6">
                    <a:alpha val="5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STRATEGIC PERSPECTIVE · 2026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609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战略定位的重构：三大跃迁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651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3A86FF">
              <a:alpha val="10000"/>
            </a:srgbClr>
          </a:solidFill>
          <a:ln w="12700" cap="flat" cmpd="sng">
            <a:solidFill>
              <a:srgbClr val="00F5D4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8200" y="1905000"/>
            <a:ext cx="609600" cy="609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89000" y="2667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从“传输位”到“计算位”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889000" y="3175000"/>
            <a:ext cx="3048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不再仅提供比特传输，而是提供支撑智能应用的“算力+连接”复合资源，构建数字底座。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445000" y="1651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3A86FF">
              <a:alpha val="10000"/>
            </a:srgbClr>
          </a:solidFill>
          <a:ln w="12700" cap="flat" cmpd="sng">
            <a:solidFill>
              <a:srgbClr val="00F5D4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1200" y="1905000"/>
            <a:ext cx="609600" cy="609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4572000" y="2667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从“后向”到“前向+后向”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572000" y="3175000"/>
            <a:ext cx="3048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既可向C/B端用户前向收费，也可作为AI应用分发渠道，向D端应用提供商后向收费，拓展盈利边界。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128000" y="1651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3A86FF">
              <a:alpha val="10000"/>
            </a:srgbClr>
          </a:solidFill>
          <a:ln w="12700" cap="flat" cmpd="sng">
            <a:solidFill>
              <a:srgbClr val="00F5D4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74200" y="1905000"/>
            <a:ext cx="609600" cy="6096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8255000" y="2667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从“同质化”到“差异化”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255000" y="3175000"/>
            <a:ext cx="3048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通过5G切片保障等技术，为不同Token套餐赋予差异化QoS，将网络能力从“尽力而为”升级为“确定性服务”。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762000" y="5588000"/>
            <a:ext cx="10668000" cy="25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F5D4">
                  <a:alpha val="0"/>
                </a:srgbClr>
              </a:gs>
              <a:gs pos="50000">
                <a:srgbClr val="00F5D4">
                  <a:alpha val="100000"/>
                </a:srgbClr>
              </a:gs>
              <a:gs pos="100000">
                <a:srgbClr val="00F5D4">
                  <a:alpha val="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对收入结构（ARPU/DOU）的影响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524000"/>
            <a:ext cx="10668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1778000"/>
            <a:ext cx="76200" cy="1397000"/>
          </a:xfrm>
          <a:prstGeom prst="roundRect">
            <a:avLst>
              <a:gd name="adj" fmla="val 50000"/>
            </a:avLst>
          </a:prstGeom>
          <a:solidFill>
            <a:srgbClr val="3A86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200" y="1778000"/>
            <a:ext cx="609600" cy="6096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905000" y="1714500"/>
            <a:ext cx="889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3A86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短期：提升高端套餐 ARPU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905000" y="2159000"/>
            <a:ext cx="914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6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Token套餐可作为高端融合套餐的增值权益，例如将AI权益打包进199元套餐，在边际成本可控的前提下，显著提升用户感知价值与ARPU。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762000" y="3683000"/>
            <a:ext cx="10668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00F5D4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762000" y="3937000"/>
            <a:ext cx="76200" cy="1397000"/>
          </a:xfrm>
          <a:prstGeom prst="roundRect">
            <a:avLst>
              <a:gd name="adj" fmla="val 50000"/>
            </a:avLst>
          </a:prstGeom>
          <a:solidFill>
            <a:srgbClr val="00F5D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200" y="3937000"/>
            <a:ext cx="609600" cy="609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905000" y="3873500"/>
            <a:ext cx="889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中长期：第四大基础计费单元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905000" y="4318000"/>
            <a:ext cx="914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6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Token将成为继语音、短信、流量后的新基础单元。收入模型将从“流量×单价”向“（流量+连接+算力+应用）×价值”的多元高价值模型演进。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762000" y="5969000"/>
            <a:ext cx="10668000" cy="25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A86FF">
                  <a:alpha val="0"/>
                </a:srgbClr>
              </a:gs>
              <a:gs pos="50000">
                <a:srgbClr val="3A86FF">
                  <a:alpha val="100000"/>
                </a:srgbClr>
              </a:gs>
              <a:gs pos="100000">
                <a:srgbClr val="3A86FF">
                  <a:alpha val="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55372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对市场竞争格局的重塑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651000"/>
            <a:ext cx="5080000" cy="3556000"/>
          </a:xfrm>
          <a:prstGeom prst="roundRect">
            <a:avLst>
              <a:gd name="adj" fmla="val 3571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9050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18796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与互联网大厂：深度共生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2413000"/>
            <a:ext cx="45720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500" b="1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转变：</a:t>
            </a:r>
            <a:r>
              <a:rPr lang="en-US" sz="15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从传统“竞合”关系走向深度共生。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500" b="1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优势互补：</a:t>
            </a:r>
            <a:r>
              <a:rPr lang="en-US" sz="15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运营商提供触达、属地服务与可信计费；大厂提供顶尖模型能力。</a:t>
            </a:r>
            <a:endParaRPr lang="en-US" sz="1500" b="0" i="0" u="none" strike="noStrike">
              <a:solidFill>
                <a:srgbClr val="CCD6F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08000"/>
              </a:lnSpc>
            </a:pPr>
            <a:r>
              <a:rPr lang="en-US" sz="1500" b="1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落地模式：</a:t>
            </a:r>
            <a:r>
              <a:rPr lang="en-US" sz="15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通过“定向免Token”、“联名套餐”等创新形式实现双赢。</a:t>
            </a:r>
            <a:endParaRPr lang="en-US" sz="1500" b="0" i="0" u="none" strike="noStrike">
              <a:solidFill>
                <a:srgbClr val="CCD6F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350000" y="1651000"/>
            <a:ext cx="5080000" cy="3556000"/>
          </a:xfrm>
          <a:prstGeom prst="roundRect">
            <a:avLst>
              <a:gd name="adj" fmla="val 3571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00F5D4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4000" y="19050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7112000" y="18796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与云厂商：差异化协同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6604000" y="2413000"/>
            <a:ext cx="45720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500" b="1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转变：</a:t>
            </a:r>
            <a:r>
              <a:rPr lang="en-US" sz="15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从“边缘竞争”转向差异化协同发展。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500" b="1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优势互补：</a:t>
            </a:r>
            <a:r>
              <a:rPr lang="en-US" sz="15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云厂商主导中心化算力，运营商掌控边缘算力与网络接入优势。</a:t>
            </a:r>
            <a:endParaRPr lang="en-US" sz="1500" b="0" i="0" u="none" strike="noStrike">
              <a:solidFill>
                <a:srgbClr val="CCD6F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08000"/>
              </a:lnSpc>
            </a:pPr>
            <a:r>
              <a:rPr lang="en-US" sz="1500" b="1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落地模式：</a:t>
            </a:r>
            <a:r>
              <a:rPr lang="en-US" sz="15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Token套餐绑定边缘节点，为时延敏感型AI应用提供低时延方案。</a:t>
            </a:r>
            <a:endParaRPr lang="en-US" sz="1500" b="0" i="0" u="none" strike="noStrike">
              <a:solidFill>
                <a:srgbClr val="CCD6F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62000" y="5588000"/>
            <a:ext cx="10668000" cy="25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A86FF">
                  <a:alpha val="0"/>
                </a:srgbClr>
              </a:gs>
              <a:gs pos="50000">
                <a:srgbClr val="3A86FF">
                  <a:alpha val="50000"/>
                </a:srgbClr>
              </a:gs>
              <a:gs pos="100000">
                <a:srgbClr val="3A86FF">
                  <a:alpha val="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762000" y="5842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CCD6F6">
                    <a:alpha val="7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通过Token生态，构建多方共赢的AI算力服务新生态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5537200" cy="584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运营商AI价值链定位图</a:t>
            </a:r>
            <a:endParaRPr lang="en-US" sz="11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65" b="65"/>
          <a:stretch>
            <a:fillRect/>
          </a:stretch>
        </p:blipFill>
        <p:spPr>
          <a:xfrm>
            <a:off x="762000" y="1524000"/>
            <a:ext cx="4318000" cy="2425700"/>
          </a:xfrm>
          <a:prstGeom prst="roundRect">
            <a:avLst>
              <a:gd name="adj" fmla="val 5235"/>
            </a:avLst>
          </a:prstGeom>
          <a:noFill/>
          <a:ln w="12700" cap="flat" cmpd="sng">
            <a:solidFill>
              <a:srgbClr val="00F5D4">
                <a:alpha val="30000"/>
              </a:srgbClr>
            </a:solidFill>
            <a:prstDash val="solid"/>
            <a:round/>
          </a:ln>
          <a:effectLst>
            <a:outerShdw blurRad="127000" dist="63500" dir="54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6" name="AutoShape 6"/>
          <p:cNvSpPr/>
          <p:nvPr/>
        </p:nvSpPr>
        <p:spPr>
          <a:xfrm>
            <a:off x="762000" y="40640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图示：运营商在AI生态中的战略位置与协作关系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5588000" y="1524000"/>
            <a:ext cx="5334000" cy="1143000"/>
          </a:xfrm>
          <a:prstGeom prst="roundRect">
            <a:avLst>
              <a:gd name="adj" fmla="val 11111"/>
            </a:avLst>
          </a:prstGeom>
          <a:solidFill>
            <a:srgbClr val="3A86FF">
              <a:alpha val="10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8500" y="17145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286500" y="1676400"/>
            <a:ext cx="457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算力与技术深度维度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6286500" y="2032000"/>
            <a:ext cx="4445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3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互联网大厂占据高算力的</a:t>
            </a:r>
            <a:r>
              <a:rPr lang="en-US" sz="1300" b="0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模型层</a:t>
            </a:r>
            <a:r>
              <a:rPr lang="en-US" sz="13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，云厂商聚焦</a:t>
            </a:r>
            <a:r>
              <a:rPr lang="en-US" sz="1300" b="0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中心算力层</a:t>
            </a:r>
            <a:r>
              <a:rPr lang="en-US" sz="13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，构建了AI的技术底座。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5588000" y="2794000"/>
            <a:ext cx="5334000" cy="1143000"/>
          </a:xfrm>
          <a:prstGeom prst="roundRect">
            <a:avLst>
              <a:gd name="adj" fmla="val 11111"/>
            </a:avLst>
          </a:prstGeom>
          <a:solidFill>
            <a:srgbClr val="3A86FF">
              <a:alpha val="10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78500" y="29845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6286500" y="2946400"/>
            <a:ext cx="457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用户触达与网络覆盖维度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6286500" y="3302000"/>
            <a:ext cx="4445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3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运营商凭借全网覆盖优势，牢牢占据</a:t>
            </a:r>
            <a:r>
              <a:rPr lang="en-US" sz="1300" b="0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连接层</a:t>
            </a:r>
            <a:r>
              <a:rPr lang="en-US" sz="13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与</a:t>
            </a:r>
            <a:r>
              <a:rPr lang="en-US" sz="1300" b="0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用户层</a:t>
            </a:r>
            <a:r>
              <a:rPr lang="en-US" sz="13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，是AI服务触达最终用户的关键桥梁。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5588000" y="4064000"/>
            <a:ext cx="5334000" cy="1143000"/>
          </a:xfrm>
          <a:prstGeom prst="roundRect">
            <a:avLst>
              <a:gd name="adj" fmla="val 11111"/>
            </a:avLst>
          </a:prstGeom>
          <a:solidFill>
            <a:srgbClr val="3A86FF">
              <a:alpha val="10000"/>
            </a:srgbClr>
          </a:solidFill>
          <a:ln w="12700" cap="flat" cmpd="sng">
            <a:solidFill>
              <a:srgbClr val="3A86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78500" y="4254500"/>
            <a:ext cx="406400" cy="4064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6286500" y="4216400"/>
            <a:ext cx="457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核心竞争优势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286500" y="4572000"/>
            <a:ext cx="4445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3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结合</a:t>
            </a:r>
            <a:r>
              <a:rPr lang="en-US" sz="1300" b="0" i="0" u="none" strike="noStrike">
                <a:solidFill>
                  <a:srgbClr val="00F5D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边缘算力</a:t>
            </a:r>
            <a:r>
              <a:rPr lang="en-US" sz="13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建设，在贴近用户的场景中提供低延迟、高可靠的AI赋能能力。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0" y="6350000"/>
            <a:ext cx="12192000" cy="508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A86FF">
                  <a:alpha val="0"/>
                </a:srgbClr>
              </a:gs>
              <a:gs pos="50000">
                <a:srgbClr val="00F5D4">
                  <a:alpha val="100000"/>
                </a:srgbClr>
              </a:gs>
              <a:gs pos="100000">
                <a:srgbClr val="3A86FF">
                  <a:alpha val="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0" y="1651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00F5D4"/>
                </a:solidFill>
                <a:latin typeface="DIN Alternate"/>
                <a:ea typeface="DIN Alternate"/>
                <a:cs typeface="DIN Alternate"/>
                <a:sym typeface="DIN Alternate"/>
              </a:rPr>
              <a:t>02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2413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产品设计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715000" y="3302000"/>
            <a:ext cx="762000" cy="508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A86FF">
                  <a:alpha val="100000"/>
                </a:srgbClr>
              </a:gs>
              <a:gs pos="100000">
                <a:srgbClr val="00F5D4">
                  <a:alpha val="10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0" y="3556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CCD6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三大差异化 Token 套餐原型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2800" y="4318000"/>
            <a:ext cx="406400" cy="40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2724</Words>
  <Application>WPS 演示</Application>
  <PresentationFormat/>
  <Paragraphs>234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Arial</vt:lpstr>
      <vt:lpstr>Noto Sans SC</vt:lpstr>
      <vt:lpstr>DIN Alternate</vt:lpstr>
      <vt:lpstr>Segoe Print</vt:lpstr>
      <vt:lpstr>微软雅黑</vt:lpstr>
      <vt:lpstr>Arial Unicode MS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掌心</cp:lastModifiedBy>
  <cp:revision>2</cp:revision>
  <dcterms:created xsi:type="dcterms:W3CDTF">2026-03-30T14:39:00Z</dcterms:created>
  <dcterms:modified xsi:type="dcterms:W3CDTF">2026-03-30T14:41:00Z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</Properties>
</file>