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  <p:sldMasterId id="2147483660" r:id="rId8"/>
  </p:sldMasterIdLst>
  <p:notesMasterIdLst>
    <p:notesMasterId r:id="rId6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x="12192000" cy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arget="theme/theme1.xml" Type="http://schemas.openxmlformats.org/officeDocument/2006/relationships/theme"/><Relationship Id="rId10" Target="slides/slide2.xml" Type="http://schemas.openxmlformats.org/officeDocument/2006/relationships/slide"/><Relationship Id="rId11" Target="slides/slide3.xml" Type="http://schemas.openxmlformats.org/officeDocument/2006/relationships/slide"/><Relationship Id="rId12" Target="slides/slide4.xml" Type="http://schemas.openxmlformats.org/officeDocument/2006/relationships/slide"/><Relationship Id="rId13" Target="slides/slide5.xml" Type="http://schemas.openxmlformats.org/officeDocument/2006/relationships/slide"/><Relationship Id="rId14" Target="slides/slide6.xml" Type="http://schemas.openxmlformats.org/officeDocument/2006/relationships/slide"/><Relationship Id="rId15" Target="slides/slide7.xml" Type="http://schemas.openxmlformats.org/officeDocument/2006/relationships/slide"/><Relationship Id="rId16" Target="slides/slide8.xml" Type="http://schemas.openxmlformats.org/officeDocument/2006/relationships/slide"/><Relationship Id="rId17" Target="slides/slide9.xml" Type="http://schemas.openxmlformats.org/officeDocument/2006/relationships/slide"/><Relationship Id="rId18" Target="slides/slide10.xml" Type="http://schemas.openxmlformats.org/officeDocument/2006/relationships/slide"/><Relationship Id="rId19" Target="slides/slide11.xml" Type="http://schemas.openxmlformats.org/officeDocument/2006/relationships/slide"/><Relationship Id="rId2" Target="viewProps.xml" Type="http://schemas.openxmlformats.org/officeDocument/2006/relationships/viewProps"/><Relationship Id="rId20" Target="slides/slide12.xml" Type="http://schemas.openxmlformats.org/officeDocument/2006/relationships/slide"/><Relationship Id="rId21" Target="slides/slide13.xml" Type="http://schemas.openxmlformats.org/officeDocument/2006/relationships/slide"/><Relationship Id="rId22" Target="slides/slide14.xml" Type="http://schemas.openxmlformats.org/officeDocument/2006/relationships/slide"/><Relationship Id="rId23" Target="slides/slide15.xml" Type="http://schemas.openxmlformats.org/officeDocument/2006/relationships/slide"/><Relationship Id="rId24" Target="slides/slide16.xml" Type="http://schemas.openxmlformats.org/officeDocument/2006/relationships/slide"/><Relationship Id="rId25" Target="slides/slide17.xml" Type="http://schemas.openxmlformats.org/officeDocument/2006/relationships/slide"/><Relationship Id="rId26" Target="slides/slide18.xml" Type="http://schemas.openxmlformats.org/officeDocument/2006/relationships/slide"/><Relationship Id="rId27" Target="slides/slide19.xml" Type="http://schemas.openxmlformats.org/officeDocument/2006/relationships/slide"/><Relationship Id="rId28" Target="slides/slide20.xml" Type="http://schemas.openxmlformats.org/officeDocument/2006/relationships/slide"/><Relationship Id="rId29" Target="slides/slide21.xml" Type="http://schemas.openxmlformats.org/officeDocument/2006/relationships/slide"/><Relationship Id="rId3" Target="presProps.xml" Type="http://schemas.openxmlformats.org/officeDocument/2006/relationships/presProps"/><Relationship Id="rId30" Target="notesSlides/notesSlide1.xml" Type="http://schemas.openxmlformats.org/officeDocument/2006/relationships/notesSlide"/><Relationship Id="rId31" Target="notesSlides/notesSlide2.xml" Type="http://schemas.openxmlformats.org/officeDocument/2006/relationships/notesSlide"/><Relationship Id="rId32" Target="notesSlides/notesSlide3.xml" Type="http://schemas.openxmlformats.org/officeDocument/2006/relationships/notesSlide"/><Relationship Id="rId33" Target="notesSlides/notesSlide4.xml" Type="http://schemas.openxmlformats.org/officeDocument/2006/relationships/notesSlide"/><Relationship Id="rId34" Target="notesSlides/notesSlide5.xml" Type="http://schemas.openxmlformats.org/officeDocument/2006/relationships/notesSlide"/><Relationship Id="rId35" Target="notesSlides/notesSlide6.xml" Type="http://schemas.openxmlformats.org/officeDocument/2006/relationships/notesSlide"/><Relationship Id="rId36" Target="notesSlides/notesSlide7.xml" Type="http://schemas.openxmlformats.org/officeDocument/2006/relationships/notesSlide"/><Relationship Id="rId37" Target="notesSlides/notesSlide8.xml" Type="http://schemas.openxmlformats.org/officeDocument/2006/relationships/notesSlide"/><Relationship Id="rId38" Target="notesSlides/notesSlide9.xml" Type="http://schemas.openxmlformats.org/officeDocument/2006/relationships/notesSlide"/><Relationship Id="rId39" Target="notesSlides/notesSlide10.xml" Type="http://schemas.openxmlformats.org/officeDocument/2006/relationships/notesSlide"/><Relationship Id="rId4" Target="slideMasters/slideMaster1.xml" Type="http://schemas.openxmlformats.org/officeDocument/2006/relationships/slideMaster"/><Relationship Id="rId40" Target="notesSlides/notesSlide11.xml" Type="http://schemas.openxmlformats.org/officeDocument/2006/relationships/notesSlide"/><Relationship Id="rId41" Target="notesSlides/notesSlide12.xml" Type="http://schemas.openxmlformats.org/officeDocument/2006/relationships/notesSlide"/><Relationship Id="rId42" Target="notesSlides/notesSlide13.xml" Type="http://schemas.openxmlformats.org/officeDocument/2006/relationships/notesSlide"/><Relationship Id="rId43" Target="notesSlides/notesSlide14.xml" Type="http://schemas.openxmlformats.org/officeDocument/2006/relationships/notesSlide"/><Relationship Id="rId44" Target="notesSlides/notesSlide15.xml" Type="http://schemas.openxmlformats.org/officeDocument/2006/relationships/notesSlide"/><Relationship Id="rId45" Target="notesSlides/notesSlide16.xml" Type="http://schemas.openxmlformats.org/officeDocument/2006/relationships/notesSlide"/><Relationship Id="rId46" Target="notesSlides/notesSlide17.xml" Type="http://schemas.openxmlformats.org/officeDocument/2006/relationships/notesSlide"/><Relationship Id="rId47" Target="notesSlides/notesSlide18.xml" Type="http://schemas.openxmlformats.org/officeDocument/2006/relationships/notesSlide"/><Relationship Id="rId48" Target="notesSlides/notesSlide19.xml" Type="http://schemas.openxmlformats.org/officeDocument/2006/relationships/notesSlide"/><Relationship Id="rId49" Target="notesSlides/notesSlide20.xml" Type="http://schemas.openxmlformats.org/officeDocument/2006/relationships/notesSlide"/><Relationship Id="rId50" Target="notesSlides/notesSlide21.xml" Type="http://schemas.openxmlformats.org/officeDocument/2006/relationships/notesSlide"/><Relationship Id="rId6" Target="notesMasters/notesMaster1.xml" Type="http://schemas.openxmlformats.org/officeDocument/2006/relationships/notesMaster"/><Relationship Id="rId7" Target="theme/theme2.xml" Type="http://schemas.openxmlformats.org/officeDocument/2006/relationships/theme"/><Relationship Id="rId8" Target="slideMasters/slideMaster2.xml" Type="http://schemas.openxmlformats.org/officeDocument/2006/relationships/slideMaster"/><Relationship Id="rId9" Target="slides/slide1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1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1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1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1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1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1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1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1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_rels/notesSlide1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9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0.xml" Type="http://schemas.openxmlformats.org/officeDocument/2006/relationships/slide"/></Relationships>
</file>

<file path=ppt/notesSlides/_rels/notesSlide2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1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大家好，今天我将为大家带来一份关于美伊以三角博弈未来18个月的战略推演报告。这份报告旨在深入剖析当前复杂的地缘政治格局，揭示潜在的风险点，并对未来的发展路径进行预判。我们将从核心战略逻辑出发，拆解各方的能力与短板，推演可能的冲突场景，并分析其带来的全球连锁反应。希望通过这次分享，能为大家提供一个清晰的战略图景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在军事上，美以拥有强大的穿透式打击能力，比如美军的巨型钻地弹。但伊朗的核设施，特别是福尔多设施，被深埋在地下，防护非常坚固。这意味着，单次打击很难彻底摧毁目标，要实现“清零”目标，需要持续数周的大规模空袭，这超出了以色列的能力，必须由美国主导。因此，美以的军事优势是有限的，无法一劳永逸地解决问题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另一方面，伊朗的非对称作战能力不容小觑。它拥有庞大的弹道导弹库和无人机群，能够发动饱和式攻击。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以色列的防空系统虽然先进，但在面对铺天盖地的攻击时，也会面临弹药耗尽和拦截效率下降的问题。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一旦防御被突破，造成重大伤亡，以色列很可能会启动全面战争模式，这将使冲突急剧升级。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在能源和金融领域，双方的绞杀与反绞杀同样激烈。伊朗可以通过封锁霍尔木兹海峡来重创全球经济，而美国对伊朗的制裁虽然严厉，但效果正在减弱。伊朗通过各种灰色渠道维持着石油出口和财政收入。这意味着，经济手段虽然重要，但难以成为决定性因素，反而可能引发全球性的经济动荡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网络空间是另一个重要的战场。未来，针对关键基础设施的网络攻击可能会大幅增加，而且这些攻击往往难以溯源。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最危险的情况是，一次大规模的网络攻击，比如导致某个海湾国家主要城市停电，可能会被误认为是军事行动的开始，从而迫使这些国家被动卷入冲突，让局势变得更加复杂和不可控。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基于以上的能力分析，我们可以推演未来可能出现的几种冲突路径。第三部分，我们将探讨有限冲突、全面升级和外交核选项这三种场景。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第一种场景是有限冲突。美以发动精准打击，伊朗通过代理人报复，双方陷入“打击-报复”的循环。这种平衡非常脆弱，难以长期维持。随着以色列国内压力增大，很可能会采取更激进的行动，比如地面进攻，从而使冲突升级。最终，可能通过第三方斡旋，以美国做出一定让步来收场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第二种场景是全面升级。当伊朗的报复行动造成了严重后果，比如摧毁了海湾国家的石油设施或导致大量美军伤亡，美国将被迫直接介入，开启“第三战线”。这将导致全球能源供应链的严重断裂，引发全球性的经济危机。同时，美国国内的政治分歧也将加剧，使其在全球战略上面临巨大挑战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第三种场景是最极端的“外交核选项”。如果伊朗认为常规手段无法保障政权安全，它可能会选择加速发展核武器，甚至公开宣布拥核。这将迫使美以在伊朗核能力不可逆转之前，发动更大规模的打击，甚至可能考虑使用战术核武器。这是一个极其危险的场景，任何误判都可能引发灾难性的核冲突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无论冲突走向何方，都会引发深远的地缘连锁反应。第四部分，我们将分析阿拉伯国家和其他大国在这场博弈中的角色和策略。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最后，我们将对整个分析进行总结，并提出关键的风险预警和需要关注的时间窗口。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本次报告将分为五个部分。首先，我们将明确核心战略逻辑，分析美以之间的目标分歧以及伊朗的战略底线。接着，我们会从军事、能源金融和网络空间三个维度，拆解各方的能力与短板。第三部分，我们将推演三种可能的冲突路径。第四部分，探讨冲突可能引发的地缘连锁反应。最后，在结论部分，我们将提出风险预警和关键的时间窗口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综合以上分析，我们的最终判断是，未来18个月是美伊以冲突从暗战走向明战的高风险期。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最可能的情况是，一场有限冲突因为意外事件而失控，演变成全面升级。这将把美国置于一个非常艰难的战略困境中，使其不得不在全球战略目标和中东盟友之间做出艰难抉择。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我们必须对这种可能性保持高度警惕。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我的报告到此结束，感谢大家的聆听。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我们的第一个核心观点是，美以之间的“战略目标分离”是当前体系中最深刻的裂痕。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大家请看左侧，以色列基于其生存安全的焦虑，采取激进的“脱钩”策略，试图通过预防性打击彻底消除伊朗的威胁，甚至不惜引发地区大战。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而右侧的美国，受制于全球战略布局，希望在中东“控局”，避免冲突扩大影响其在印太地区的竞争，核心是战略收缩和成本控制。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这种目标差异导致美国在很多时候被动地被以色列牵着走，这是未来局势失控的最大隐患。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第二个核心观点是，理解伊朗的行为关键在于把握其“红线”。伊朗的底线并非核设施本身，而是政权的生存。只要不触及最高领导层的安全，伊朗更倾向于通过代理人进行消耗战。但一旦其政权受到直接威胁，比如针对最高领袖的“斩首行动”，伊朗将毫不犹豫地转向全面战争。这是我们判断伊朗反应的关键依据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第三个核心观点关注的是冲突的长期经济影响。我们认为，全球能源供应链的“去风险化”进程将比冲突本身更持久、更深远。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为了规避风险，各国将加速调整能源进口来源和运输路线，这将导致全球石油储备体系的重构和航运成本的长期上升。这种结构性的变化，其影响将远远超过短期的油价波动。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接下来，我们进入第一部分，详细解读美伊以三方的核心战略逻辑。我们将深入分析美以之间的目标分离度，并进一步拆解伊朗的战略耐心与红线。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具体来看，以色列的战略目标源于其深刻的生存焦虑，国土狭小使其无法承受任何安全威胁，因此采取激进的预防性打击策略。而美国的全球战略重心在印太，希望在中东“减负”，避免陷入泥潭。这种目标差异导致美国在以色列采取行动后，往往只能被动应对，要么有限度参与，要么面临信誉破产的风险，这使得整个同盟体系非常脆弱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对于伊朗而言，其所有战略行为都围绕着政权生存这一核心。它的忍耐是有底线的，我们可以将其划分为三个层级。</a:t>
            </a:r>
          </a:p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最低层级是升级代理人战争，中间层级是全面报复，而最高层级，也就是红线，是针对其最高领导层的攻击，这将直接引发全面战争。理解这些阈值，有助于我们预判伊朗在不同情况下的反应。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false" i="false" u="none" strike="noStrike"/>
            </a:lvl1pPr>
          </a:lstStyle>
          <a:p>
            <a:pPr algn="l" indent="0">
              <a:lnSpc>
                <a:spcPct val="100000"/>
              </a:lnSpc>
            </a:pPr>
            <a:r>
              <a:rPr lang="en-US" b="false" i="false" strike="noStrike" u="none" sz="1400">
                <a:solidFill>
                  <a:srgbClr val="000000"/>
                </a:solidFill>
              </a:rPr>
              <a:t>在明确了各方的战略逻辑后，我们将进入第二部分，从军事、能源金融和网络空间三个维度，对美伊以三方的能力与短板进行深入拆解。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Shape 37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Shape 3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Relationship Id="rId2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默认主题">
    <p:bg>
      <p:bgPr>
        <a:solidFill>
          <a:srgbClr val="FFFFFF">
            <a:alpha val="10000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5748369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notesSlides/notesSlide10.xml" Type="http://schemas.openxmlformats.org/officeDocument/2006/relationships/notesSlide"/><Relationship Id="rId2" Target="../media/image2.jpeg" Type="http://schemas.openxmlformats.org/officeDocument/2006/relationships/image"/><Relationship Id="rId3" Target="../media/image37.png" Type="http://schemas.openxmlformats.org/officeDocument/2006/relationships/image"/><Relationship Id="rId4" Target="../media/image38.svg" Type="http://schemas.openxmlformats.org/officeDocument/2006/relationships/image"/><Relationship Id="rId5" Target="../media/image39.jpe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2.png" Type="http://schemas.openxmlformats.org/officeDocument/2006/relationships/image"/><Relationship Id="rId9" Target="../media/image4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notesSlides/notesSlide11.xml" Type="http://schemas.openxmlformats.org/officeDocument/2006/relationships/notesSlide"/><Relationship Id="rId2" Target="../media/image2.jpeg" Type="http://schemas.openxmlformats.org/officeDocument/2006/relationships/image"/><Relationship Id="rId3" Target="../media/image44.png" Type="http://schemas.openxmlformats.org/officeDocument/2006/relationships/image"/><Relationship Id="rId4" Target="../media/image45.svg" Type="http://schemas.openxmlformats.org/officeDocument/2006/relationships/image"/><Relationship Id="rId5" Target="../media/image46.jpe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4.png" Type="http://schemas.openxmlformats.org/officeDocument/2006/relationships/image"/><Relationship Id="rId9" Target="../media/image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47.jpeg" Type="http://schemas.openxmlformats.org/officeDocument/2006/relationships/image"/><Relationship Id="rId4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48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49.png" Type="http://schemas.openxmlformats.org/officeDocument/2006/relationships/image"/><Relationship Id="rId6" Target="../media/image50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51.jpeg" Type="http://schemas.openxmlformats.org/officeDocument/2006/relationships/image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notesSlides/notesSlide15.xml" Type="http://schemas.openxmlformats.org/officeDocument/2006/relationships/notesSlide"/><Relationship Id="rId2" Target="../media/image2.jpeg" Type="http://schemas.openxmlformats.org/officeDocument/2006/relationships/image"/><Relationship Id="rId3" Target="../media/image52.jpeg" Type="http://schemas.openxmlformats.org/officeDocument/2006/relationships/image"/><Relationship Id="rId4" Target="../media/image53.png" Type="http://schemas.openxmlformats.org/officeDocument/2006/relationships/image"/><Relationship Id="rId5" Target="../media/image54.svg" Type="http://schemas.openxmlformats.org/officeDocument/2006/relationships/image"/><Relationship Id="rId6" Target="../media/image55.png" Type="http://schemas.openxmlformats.org/officeDocument/2006/relationships/image"/><Relationship Id="rId7" Target="../media/image56.svg" Type="http://schemas.openxmlformats.org/officeDocument/2006/relationships/image"/><Relationship Id="rId8" Target="../media/image57.png" Type="http://schemas.openxmlformats.org/officeDocument/2006/relationships/image"/><Relationship Id="rId9" Target="../media/image5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59.png" Type="http://schemas.openxmlformats.org/officeDocument/2006/relationships/image"/><Relationship Id="rId6" Target="../media/image60.svg" Type="http://schemas.openxmlformats.org/officeDocument/2006/relationships/image"/><Relationship Id="rId7" Target="../media/image61.png" Type="http://schemas.openxmlformats.org/officeDocument/2006/relationships/image"/><Relationship Id="rId8" Target="../media/image62.svg" Type="http://schemas.openxmlformats.org/officeDocument/2006/relationships/image"/><Relationship Id="rId9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63.png" Type="http://schemas.openxmlformats.org/officeDocument/2006/relationships/image"/><Relationship Id="rId4" Target="../media/image64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5.png" Type="http://schemas.openxmlformats.org/officeDocument/2006/relationships/image"/><Relationship Id="rId8" Target="../media/image66.svg" Type="http://schemas.openxmlformats.org/officeDocument/2006/relationships/image"/><Relationship Id="rId9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67.jpeg" Type="http://schemas.openxmlformats.org/officeDocument/2006/relationships/image"/><Relationship Id="rId3" Target="../media/image68.png" Type="http://schemas.openxmlformats.org/officeDocument/2006/relationships/image"/><Relationship Id="rId4" Target="../media/image69.svg" Type="http://schemas.openxmlformats.org/officeDocument/2006/relationships/image"/><Relationship Id="rId5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70.jpeg" Type="http://schemas.openxmlformats.org/officeDocument/2006/relationships/image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71.png" Type="http://schemas.openxmlformats.org/officeDocument/2006/relationships/image"/><Relationship Id="rId4" Target="../media/image72.svg" Type="http://schemas.openxmlformats.org/officeDocument/2006/relationships/image"/><Relationship Id="rId5" Target="../media/image73.png" Type="http://schemas.openxmlformats.org/officeDocument/2006/relationships/image"/><Relationship Id="rId6" Target="../media/image74.svg" Type="http://schemas.openxmlformats.org/officeDocument/2006/relationships/image"/><Relationship Id="rId7" Target="../media/image75.png" Type="http://schemas.openxmlformats.org/officeDocument/2006/relationships/image"/><Relationship Id="rId8" Target="../media/image76.svg" Type="http://schemas.openxmlformats.org/officeDocument/2006/relationships/image"/><Relationship Id="rId9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jpeg" Type="http://schemas.openxmlformats.org/officeDocument/2006/relationships/image"/><Relationship Id="rId3" Target="../media/image77.png" Type="http://schemas.openxmlformats.org/officeDocument/2006/relationships/image"/><Relationship Id="rId4" Target="../media/image78.svg" Type="http://schemas.openxmlformats.org/officeDocument/2006/relationships/image"/><Relationship Id="rId5" Target="../notesSlides/notesSlide21.xml" Type="http://schemas.openxmlformats.org/officeDocument/2006/relationships/notesSlide"/><Relationship Id="rId6" Target="../media/image7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notesSlides/notesSlide4.xml" Type="http://schemas.openxmlformats.org/officeDocument/2006/relationships/notesSlide"/><Relationship Id="rId2" Target="../media/image2.jpeg" Type="http://schemas.openxmlformats.org/officeDocument/2006/relationships/image"/><Relationship Id="rId3" Target="../media/image6.jpe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notesSlides/notesSlide5.xml" Type="http://schemas.openxmlformats.org/officeDocument/2006/relationships/notesSlide"/><Relationship Id="rId2" Target="../media/image2.jpeg" Type="http://schemas.openxmlformats.org/officeDocument/2006/relationships/image"/><Relationship Id="rId3" Target="../media/image15.jpe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2.jpeg" Type="http://schemas.openxmlformats.org/officeDocument/2006/relationships/image"/><Relationship Id="rId3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3" Target="../media/image23.jpe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media/image29.sv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13" Target="../notesSlides/notesSlide8.xml" Type="http://schemas.openxmlformats.org/officeDocument/2006/relationships/notesSlide"/><Relationship Id="rId2" Target="../media/image2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32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Relationship Id="rId9" Target="../notesSlides/notesSlide9.xml" Type="http://schemas.openxmlformats.org/officeDocument/2006/relationships/notesSlid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0" y="0"/>
            <a:ext cx="12192000" cy="76200"/>
          </a:xfrm>
          <a:prstGeom prst="roundRect">
            <a:avLst>
              <a:gd name="adj" fmla="val 0"/>
            </a:avLst>
          </a:prstGeom>
          <a:solidFill>
            <a:srgbClr val="00BF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508000" y="2286000"/>
            <a:ext cx="1117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  <a:effectLst>
            <a:outerShdw dir="0" dist="0" blurRad="127000" algn="tl" rotWithShape="false">
              <a:srgbClr val="00BFFF">
                <a:alpha val="60000"/>
              </a:srgbClr>
            </a:outerShdw>
          </a:effectLst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破局与困局：美伊以三角博弈的未来18个月推演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5334000" y="3238500"/>
            <a:ext cx="1524000" cy="50800"/>
          </a:xfrm>
          <a:prstGeom prst="roundRect">
            <a:avLst>
              <a:gd name="adj" fmla="val 0"/>
            </a:avLst>
          </a:prstGeom>
          <a:solidFill>
            <a:srgbClr val="FFA500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1016000" y="3492500"/>
            <a:ext cx="1016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000" spc="2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核心战略逻辑与多维风险评估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0" y="6096000"/>
            <a:ext cx="12192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808080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GEOPOLITICAL STRATEGY FORECAST 2024-2026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508000" y="2540000"/>
            <a:ext cx="50800" cy="508000"/>
          </a:xfrm>
          <a:prstGeom prst="roundRect">
            <a:avLst>
              <a:gd name="adj" fmla="val 0"/>
            </a:avLst>
          </a:prstGeom>
          <a:solidFill>
            <a:srgbClr val="00BFFF">
              <a:alpha val="5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11633200" y="2540000"/>
            <a:ext cx="50800" cy="508000"/>
          </a:xfrm>
          <a:prstGeom prst="roundRect">
            <a:avLst>
              <a:gd name="adj" fmla="val 0"/>
            </a:avLst>
          </a:prstGeom>
          <a:solidFill>
            <a:srgbClr val="00BFFF">
              <a:alpha val="5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F1E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381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军事维度：美以“穿透式打击”的物理极限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270000"/>
            <a:ext cx="3302000" cy="2794000"/>
          </a:xfrm>
          <a:prstGeom prst="roundRect">
            <a:avLst>
              <a:gd name="adj" fmla="val 4545"/>
            </a:avLst>
          </a:prstGeom>
          <a:solidFill>
            <a:srgbClr val="00BFFF">
              <a:alpha val="10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952500" y="1460500"/>
            <a:ext cx="406400" cy="4064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460500" y="1422400"/>
            <a:ext cx="254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美以打击能力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952500" y="1905000"/>
            <a:ext cx="2921000" cy="190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-203200" marL="203200">
              <a:lnSpc>
                <a:spcPct val="108333"/>
              </a:lnSpc>
              <a:buClr>
                <a:srgbClr val="DCDCDC"/>
              </a:buClr>
              <a:buFont typeface="Wingdings"/>
              <a:buChar char="v"/>
              <a:defRPr/>
            </a:pPr>
            <a:r>
              <a:rPr lang="en-US" b="true" i="false" strike="noStrike" u="none" sz="16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美军力量：</a:t>
            </a:r>
            <a:r>
              <a:rPr lang="en-US" b="false" i="false" strike="noStrike" u="none" sz="16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B-2/B-21轰炸机携带GBU-57巨型钻地弹，理论穿透能力达</a:t>
            </a:r>
            <a:r>
              <a:rPr lang="en-US" b="true" i="false" strike="noStrike" u="none" sz="16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60米</a:t>
            </a:r>
            <a:r>
              <a:rPr lang="en-US" b="false" i="false" strike="noStrike" u="none" sz="16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钢筋混凝土。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-203200" marL="203200">
              <a:lnSpc>
                <a:spcPct val="108333"/>
              </a:lnSpc>
              <a:buClr>
                <a:srgbClr val="DCDCDC"/>
              </a:buClr>
              <a:buFont typeface="Wingdings"/>
              <a:buChar char="v"/>
            </a:pPr>
            <a:r>
              <a:rPr lang="en-US" b="true" i="false" strike="noStrike" u="none" sz="16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以军力量：</a:t>
            </a:r>
            <a:r>
              <a:rPr lang="en-US" b="false" i="false" strike="noStrike" u="none" sz="16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F-35I隐身战机可执行防区外精确打击任务。</a:t>
            </a:r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445000" y="1270000"/>
            <a:ext cx="3302000" cy="2794000"/>
          </a:xfrm>
          <a:prstGeom prst="roundRect">
            <a:avLst>
              <a:gd name="adj" fmla="val 4545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808080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rcRect l="0" r="0" t="0" b="0"/>
          <a:stretch>
            <a:fillRect/>
          </a:stretch>
        </p:blipFill>
        <p:spPr>
          <a:xfrm rot="0" flipH="false" flipV="false">
            <a:off x="4953000" y="1397000"/>
            <a:ext cx="2286000" cy="2286000"/>
          </a:xfrm>
          <a:prstGeom prst="roundRect">
            <a:avLst>
              <a:gd name="adj" fmla="val 5555"/>
            </a:avLst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11" id="11"/>
          <p:cNvSpPr/>
          <p:nvPr/>
        </p:nvSpPr>
        <p:spPr>
          <a:xfrm rot="0" flipH="false" flipV="false">
            <a:off x="4572000" y="3683000"/>
            <a:ext cx="3048000" cy="25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969696"/>
                </a:solidFill>
                <a:latin typeface="Noto Sans SC"/>
                <a:ea typeface="Noto Sans SC"/>
                <a:cs typeface="Noto Sans SC"/>
                <a:sym typeface="Noto Sans SC"/>
              </a:rPr>
              <a:t>钻地弹攻击地下设施剖面示意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8128000" y="1270000"/>
            <a:ext cx="3302000" cy="2794000"/>
          </a:xfrm>
          <a:prstGeom prst="roundRect">
            <a:avLst>
              <a:gd name="adj" fmla="val 4545"/>
            </a:avLst>
          </a:prstGeom>
          <a:solidFill>
            <a:srgbClr val="FFA500">
              <a:alpha val="10000"/>
            </a:srgbClr>
          </a:solidFill>
          <a:ln w="12700" cmpd="sng" cap="flat">
            <a:solidFill>
              <a:srgbClr val="FFA500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8318500" y="1460500"/>
            <a:ext cx="406400" cy="406400"/>
          </a:xfrm>
          <a:prstGeom prst="rect">
            <a:avLst/>
          </a:prstGeom>
        </p:spPr>
      </p:pic>
      <p:sp>
        <p:nvSpPr>
          <p:cNvPr name="AutoShape 14" id="14"/>
          <p:cNvSpPr/>
          <p:nvPr/>
        </p:nvSpPr>
        <p:spPr>
          <a:xfrm rot="0" flipH="false" flipV="false">
            <a:off x="8826500" y="1422400"/>
            <a:ext cx="254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伊朗防御能力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8318500" y="1905000"/>
            <a:ext cx="2921000" cy="190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-203200" marL="203200">
              <a:lnSpc>
                <a:spcPct val="108333"/>
              </a:lnSpc>
              <a:buClr>
                <a:srgbClr val="DCDCDC"/>
              </a:buClr>
              <a:buFont typeface="Wingdings"/>
              <a:buChar char="v"/>
              <a:defRPr/>
            </a:pPr>
            <a:r>
              <a:rPr lang="en-US" b="true" i="false" strike="noStrike" u="none" sz="16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深度防护：</a:t>
            </a:r>
            <a:r>
              <a:rPr lang="en-US" b="false" i="false" strike="noStrike" u="none" sz="16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福尔多核设施深埋于地下</a:t>
            </a:r>
            <a:r>
              <a:rPr lang="en-US" b="true" i="false" strike="noStrike" u="none" sz="16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90米</a:t>
            </a:r>
            <a:r>
              <a:rPr lang="en-US" b="false" i="false" strike="noStrike" u="none" sz="16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的坚固岩石层中。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-203200" marL="203200">
              <a:lnSpc>
                <a:spcPct val="108333"/>
              </a:lnSpc>
              <a:buClr>
                <a:srgbClr val="DCDCDC"/>
              </a:buClr>
              <a:buFont typeface="Wingdings"/>
              <a:buChar char="v"/>
            </a:pPr>
            <a:r>
              <a:rPr lang="en-US" b="true" i="false" strike="noStrike" u="none" sz="16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地理优势：</a:t>
            </a:r>
            <a:r>
              <a:rPr lang="en-US" b="false" i="false" strike="noStrike" u="none" sz="16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设施被连绵山脉环绕，天然屏障增加了打击难度。</a:t>
            </a:r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762000" y="4318000"/>
            <a:ext cx="10668000" cy="1524000"/>
          </a:xfrm>
          <a:prstGeom prst="roundRect">
            <a:avLst>
              <a:gd name="adj" fmla="val 8333"/>
            </a:avLst>
          </a:prstGeom>
          <a:solidFill>
            <a:srgbClr val="1E283C">
              <a:alpha val="80000"/>
            </a:srgbClr>
          </a:solidFill>
          <a:ln w="12700" cmpd="sng" cap="flat">
            <a:solidFill>
              <a:srgbClr val="00BFFF">
                <a:alpha val="5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1016000" y="4572000"/>
            <a:ext cx="508000" cy="508000"/>
          </a:xfrm>
          <a:prstGeom prst="rect">
            <a:avLst/>
          </a:prstGeom>
        </p:spPr>
      </p:pic>
      <p:sp>
        <p:nvSpPr>
          <p:cNvPr name="AutoShape 18" id="18"/>
          <p:cNvSpPr/>
          <p:nvPr/>
        </p:nvSpPr>
        <p:spPr>
          <a:xfrm rot="0" flipH="false" flipV="false">
            <a:off x="1651000" y="4508500"/>
            <a:ext cx="939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战略评估结论</a:t>
            </a:r>
            <a:endParaRPr lang="en-US" sz="1100"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1651000" y="4953000"/>
            <a:ext cx="9398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false" i="false" strike="noStrike" u="none" sz="1800">
                <a:solidFill>
                  <a:srgbClr val="E6E6E6"/>
                </a:solidFill>
                <a:latin typeface="Noto Sans SC"/>
                <a:ea typeface="Noto Sans SC"/>
                <a:cs typeface="Noto Sans SC"/>
                <a:sym typeface="Noto Sans SC"/>
              </a:rPr>
              <a:t>单次打击摧毁概率</a:t>
            </a:r>
            <a:r>
              <a:rPr lang="en-US" b="true" i="false" strike="noStrike" u="none" sz="18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不足30%</a:t>
            </a:r>
            <a:r>
              <a:rPr lang="en-US" b="false" i="false" strike="noStrike" u="none" sz="1800">
                <a:solidFill>
                  <a:srgbClr val="E6E6E6"/>
                </a:solidFill>
                <a:latin typeface="Noto Sans SC"/>
                <a:ea typeface="Noto Sans SC"/>
                <a:cs typeface="Noto Sans SC"/>
                <a:sym typeface="Noto Sans SC"/>
              </a:rPr>
              <a:t>。要瘫痪整个核计划，必须由美国主导发动大规模空中战役。单纯依靠以色列难以达成目标，战术上能实现“重创”，但无法彻底“清零”。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F1E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508000"/>
            <a:ext cx="90551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军事维度：伊朗饱和攻击的防御压力测试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397000"/>
            <a:ext cx="5080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1587500"/>
            <a:ext cx="304800" cy="3048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397000" y="1549400"/>
            <a:ext cx="381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伊朗攻击能力：非对称饱和打击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1016000" y="2032000"/>
            <a:ext cx="4572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拥有中东最大的弹道导弹库存（约</a:t>
            </a:r>
            <a:r>
              <a:rPr lang="en-US" b="true" i="false" strike="noStrike" u="none" sz="18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3000-5000枚</a:t>
            </a: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），并配备可低空突防的无人机蜂群，具备发动大规模饱和攻击的能力。</a:t>
            </a:r>
            <a:endParaRPr lang="en-US" sz="1100"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r="0" t="0" b="0"/>
          <a:stretch>
            <a:fillRect/>
          </a:stretch>
        </p:blipFill>
        <p:spPr>
          <a:xfrm rot="0" flipH="false" flipV="false">
            <a:off x="4826000" y="2667000"/>
            <a:ext cx="762000" cy="762000"/>
          </a:xfrm>
          <a:prstGeom prst="ellipse">
            <a:avLst/>
          </a:prstGeom>
          <a:noFill/>
          <a:ln w="12700" cmpd="sng" cap="flat">
            <a:solidFill>
              <a:srgbClr val="00BFFF">
                <a:alpha val="50000"/>
              </a:srgbClr>
            </a:solidFill>
            <a:prstDash val="solid"/>
            <a:round/>
          </a:ln>
        </p:spPr>
      </p:pic>
      <p:sp>
        <p:nvSpPr>
          <p:cNvPr name="AutoShape 10" id="10"/>
          <p:cNvSpPr/>
          <p:nvPr/>
        </p:nvSpPr>
        <p:spPr>
          <a:xfrm rot="0" flipH="false" flipV="false">
            <a:off x="6350000" y="1397000"/>
            <a:ext cx="5080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FFA500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6604000" y="1587500"/>
            <a:ext cx="304800" cy="3048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6985000" y="1549400"/>
            <a:ext cx="381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以色列防御压力：体系过载风险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6604000" y="2032000"/>
            <a:ext cx="4572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“箭-3”等系统拦截率虽高，但面对</a:t>
            </a:r>
            <a:r>
              <a:rPr lang="en-US" b="true" i="false" strike="noStrike" u="none" sz="18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500枚以上导弹+数千架无人机</a:t>
            </a: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的饱和攻击，将面临弹药耗尽和拦截效率断崖式下降的风险。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762000" y="3937000"/>
            <a:ext cx="10668000" cy="1397000"/>
          </a:xfrm>
          <a:prstGeom prst="roundRect">
            <a:avLst>
              <a:gd name="adj" fmla="val 9090"/>
            </a:avLst>
          </a:prstGeom>
          <a:gradFill rotWithShape="true">
            <a:gsLst>
              <a:gs pos="0">
                <a:srgbClr val="00BFFF">
                  <a:alpha val="10000"/>
                </a:srgbClr>
              </a:gs>
              <a:gs pos="100000">
                <a:srgbClr val="FFA500">
                  <a:alpha val="10000"/>
                </a:srgbClr>
              </a:gs>
            </a:gsLst>
            <a:lin ang="0"/>
          </a:gradFill>
          <a:ln w="12700" cmpd="sng" cap="flat">
            <a:solidFill>
              <a:srgbClr val="FFFFFF">
                <a:alpha val="2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1016000" y="4191000"/>
            <a:ext cx="406400" cy="406400"/>
          </a:xfrm>
          <a:prstGeom prst="rect">
            <a:avLst/>
          </a:prstGeom>
        </p:spPr>
      </p:pic>
      <p:sp>
        <p:nvSpPr>
          <p:cNvPr name="AutoShape 16" id="16"/>
          <p:cNvSpPr/>
          <p:nvPr/>
        </p:nvSpPr>
        <p:spPr>
          <a:xfrm rot="0" flipH="false" flipV="false">
            <a:off x="1524000" y="4191000"/>
            <a:ext cx="254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冲突推演后果</a:t>
            </a:r>
            <a:endParaRPr lang="en-US" sz="1100"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1016000" y="4635500"/>
            <a:ext cx="9652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一轮饱和攻击足以穿透以色列防空网，造成重大人员伤亡，直接触发以色列的</a:t>
            </a:r>
            <a:r>
              <a:rPr lang="en-US" b="true" i="false" strike="noStrike" u="none" sz="18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“举国战争”模式</a:t>
            </a: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，导致地区冲突急剧升级。</a:t>
            </a:r>
            <a:endParaRPr lang="en-US" sz="1100"/>
          </a:p>
        </p:txBody>
      </p:sp>
      <p:cxnSp>
        <p:nvCxnSpPr>
          <p:cNvPr name="Connector 18" id="18"/>
          <p:cNvCxnSpPr/>
          <p:nvPr/>
        </p:nvCxnSpPr>
        <p:spPr>
          <a:xfrm rot="-4092" flipH="false" flipV="false">
            <a:off x="762004" y="1136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00B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F1E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能源与金融维度：经济绞杀与反绞杀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524000"/>
            <a:ext cx="5080000" cy="3556000"/>
          </a:xfrm>
          <a:prstGeom prst="roundRect">
            <a:avLst>
              <a:gd name="adj" fmla="val 3571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r="50000" t="25000" b="25000"/>
          <a:stretch>
            <a:fillRect/>
          </a:stretch>
        </p:blipFill>
        <p:spPr>
          <a:xfrm rot="0" flipH="false" flipV="false">
            <a:off x="1016000" y="1778000"/>
            <a:ext cx="762000" cy="762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7" id="7"/>
          <p:cNvSpPr/>
          <p:nvPr/>
        </p:nvSpPr>
        <p:spPr>
          <a:xfrm rot="0" flipH="false" flipV="false">
            <a:off x="1905000" y="1841500"/>
            <a:ext cx="3556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霍尔木兹海峡封锁影响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1016000" y="2540000"/>
            <a:ext cx="4572000" cy="228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-228600" marL="228600">
              <a:lnSpc>
                <a:spcPct val="108333"/>
              </a:lnSpc>
              <a:buClr>
                <a:srgbClr val="DCDCDC"/>
              </a:buClr>
              <a:buFont typeface="Wingdings"/>
              <a:buChar char="v"/>
              <a:defRPr/>
            </a:pP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完全封锁将导致全球</a:t>
            </a:r>
            <a:r>
              <a:rPr lang="en-US" b="true" i="false" strike="noStrike" u="none" sz="18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20%</a:t>
            </a: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海运石油中断。</a:t>
            </a:r>
            <a:r>
              <a:rPr lang="en-US" b="false" i="false" strike="noStrike" u="none" sz="18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-228600" marL="228600">
              <a:lnSpc>
                <a:spcPct val="108333"/>
              </a:lnSpc>
              <a:buClr>
                <a:srgbClr val="DCDCDC"/>
              </a:buClr>
              <a:buFont typeface="Wingdings"/>
              <a:buChar char="v"/>
            </a:pP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油价可能在</a:t>
            </a:r>
            <a:r>
              <a:rPr lang="en-US" b="true" i="false" strike="noStrike" u="none" sz="18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72小时内</a:t>
            </a: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突破150美元/桶。</a:t>
            </a:r>
            <a:r>
              <a:rPr lang="en-US" b="false" i="false" strike="noStrike" u="none" sz="18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-228600" marL="228600">
              <a:lnSpc>
                <a:spcPct val="108333"/>
              </a:lnSpc>
              <a:buClr>
                <a:srgbClr val="DCDCDC"/>
              </a:buClr>
              <a:buFont typeface="Wingdings"/>
              <a:buChar char="v"/>
            </a:pP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引发全球性滞胀风险，且美国战略储备处于低点，应对能力有限。</a:t>
            </a:r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6350000" y="1524000"/>
            <a:ext cx="5080000" cy="3556000"/>
          </a:xfrm>
          <a:prstGeom prst="roundRect">
            <a:avLst>
              <a:gd name="adj" fmla="val 3571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50000" r="0" t="25000" b="25000"/>
          <a:stretch>
            <a:fillRect/>
          </a:stretch>
        </p:blipFill>
        <p:spPr>
          <a:xfrm rot="0" flipH="false" flipV="false">
            <a:off x="6604000" y="1778000"/>
            <a:ext cx="762000" cy="762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11" id="11"/>
          <p:cNvSpPr/>
          <p:nvPr/>
        </p:nvSpPr>
        <p:spPr>
          <a:xfrm rot="0" flipH="false" flipV="false">
            <a:off x="7493000" y="1841500"/>
            <a:ext cx="3556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制裁的边际效用递减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6604000" y="2540000"/>
            <a:ext cx="4572000" cy="228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-228600" marL="228600">
              <a:lnSpc>
                <a:spcPct val="108333"/>
              </a:lnSpc>
              <a:buClr>
                <a:srgbClr val="DCDCDC"/>
              </a:buClr>
              <a:buFont typeface="Wingdings"/>
              <a:buChar char="v"/>
              <a:defRPr/>
            </a:pP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美国制裁已近极限，难以通过加码进一步施压。</a:t>
            </a:r>
            <a:r>
              <a:rPr lang="en-US" b="false" i="false" strike="noStrike" u="none" sz="18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-228600" marL="228600">
              <a:lnSpc>
                <a:spcPct val="108333"/>
              </a:lnSpc>
              <a:buClr>
                <a:srgbClr val="DCDCDC"/>
              </a:buClr>
              <a:buFont typeface="Wingdings"/>
              <a:buChar char="v"/>
            </a:pP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伊朗通过“影子船队”等手段维持每月</a:t>
            </a:r>
            <a:r>
              <a:rPr lang="en-US" b="true" i="false" strike="noStrike" u="none" sz="18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50-70亿美元</a:t>
            </a: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石油收入。</a:t>
            </a:r>
            <a:r>
              <a:rPr lang="en-US" b="false" i="false" strike="noStrike" u="none" sz="18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-228600" marL="228600">
              <a:lnSpc>
                <a:spcPct val="108333"/>
              </a:lnSpc>
              <a:buClr>
                <a:srgbClr val="DCDCDC"/>
              </a:buClr>
              <a:buFont typeface="Wingdings"/>
              <a:buChar char="v"/>
            </a:pP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脆弱点在于“灰色渠道”被切断可能导致关键物资短缺。</a:t>
            </a:r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762000" y="5334000"/>
            <a:ext cx="10668000" cy="762000"/>
          </a:xfrm>
          <a:prstGeom prst="roundRect">
            <a:avLst>
              <a:gd name="adj" fmla="val 16666"/>
            </a:avLst>
          </a:prstGeom>
          <a:solidFill>
            <a:srgbClr val="00BFFF">
              <a:alpha val="10000"/>
            </a:srgbClr>
          </a:solidFill>
          <a:ln w="12700" cmpd="sng" cap="flat">
            <a:solidFill>
              <a:srgbClr val="00BFFF">
                <a:alpha val="50000"/>
              </a:srgbClr>
            </a:solidFill>
            <a:prstDash val="dash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1016000" y="5461000"/>
            <a:ext cx="1016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C8E6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核心洞察：经济手段难以成为决定性因素，反而可能引发全球经济系统性风险。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A14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0F1E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508000"/>
            <a:ext cx="60325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网络空间维度：暗战升级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206500"/>
            <a:ext cx="762000" cy="50800"/>
          </a:xfrm>
          <a:prstGeom prst="roundRect">
            <a:avLst>
              <a:gd name="adj" fmla="val 0"/>
            </a:avLst>
          </a:prstGeom>
          <a:solidFill>
            <a:srgbClr val="00BF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762000" y="1778000"/>
            <a:ext cx="5080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66800" y="2032000"/>
            <a:ext cx="406400" cy="40640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 flipH="false" flipV="false">
            <a:off x="1574800" y="2032000"/>
            <a:ext cx="3810000" cy="4064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升级风险：归因困难型攻击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1066800" y="2603500"/>
            <a:ext cx="4470400" cy="177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针对海湾国家海水淡化厂、电网枢纽和以色列港口调度系统的网络攻击将显著升级。此类攻击具有极强的隐蔽性和“归因困难”的特点，增加了防御与追责的难度。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6350000" y="1778000"/>
            <a:ext cx="5080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654800" y="2032000"/>
            <a:ext cx="406400" cy="406400"/>
          </a:xfrm>
          <a:prstGeom prst="rect">
            <a:avLst/>
          </a:prstGeom>
        </p:spPr>
      </p:pic>
      <p:sp>
        <p:nvSpPr>
          <p:cNvPr name="AutoShape 12" id="12"/>
          <p:cNvSpPr/>
          <p:nvPr/>
        </p:nvSpPr>
        <p:spPr>
          <a:xfrm rot="0" flipH="false" flipV="false">
            <a:off x="7162800" y="2032000"/>
            <a:ext cx="3810000" cy="4064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关键风险：局势误判与复杂化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6654800" y="2603500"/>
            <a:ext cx="4470400" cy="177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16666"/>
              </a:lnSpc>
              <a:defRPr/>
            </a:pP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一次成功导致主要城市持续停电的网络攻击，极有可能被误判为军事攻击的前奏。这种误判可能迫使海湾国家“被动”卷入实际冲突，使地区局势急剧恶化。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762000" y="5334000"/>
            <a:ext cx="10668000" cy="762000"/>
          </a:xfrm>
          <a:prstGeom prst="roundRect">
            <a:avLst>
              <a:gd name="adj" fmla="val 16666"/>
            </a:avLst>
          </a:prstGeom>
          <a:solidFill>
            <a:srgbClr val="00BFFF">
              <a:alpha val="10000"/>
            </a:srgbClr>
          </a:solidFill>
          <a:ln w="12700" cmpd="sng" cap="flat">
            <a:solidFill>
              <a:srgbClr val="00BFFF">
                <a:alpha val="2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016000" y="5562600"/>
            <a:ext cx="304800" cy="304800"/>
          </a:xfrm>
          <a:prstGeom prst="rect">
            <a:avLst/>
          </a:prstGeom>
        </p:spPr>
      </p:pic>
      <p:sp>
        <p:nvSpPr>
          <p:cNvPr name="AutoShape 16" id="16"/>
          <p:cNvSpPr/>
          <p:nvPr/>
        </p:nvSpPr>
        <p:spPr>
          <a:xfrm rot="0" flipH="false" flipV="false">
            <a:off x="1460500" y="5524500"/>
            <a:ext cx="9652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B4C8DC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核心洞察：</a:t>
            </a:r>
            <a:r>
              <a:rPr lang="en-US" b="false" i="false" strike="noStrike" u="none" sz="1600">
                <a:solidFill>
                  <a:srgbClr val="B4C8DC"/>
                </a:solidFill>
                <a:latin typeface="Noto Sans SC"/>
                <a:ea typeface="Noto Sans SC"/>
                <a:cs typeface="Noto Sans SC"/>
                <a:sym typeface="Noto Sans SC"/>
              </a:rPr>
              <a:t>网络攻击已成为撬动地缘政治格局的非对称武器，其破坏力正从虚拟空间向物理现实蔓延。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428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6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4978400" y="1397000"/>
            <a:ext cx="2235200" cy="1143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8000">
                <a:solidFill>
                  <a:srgbClr val="00BFFF"/>
                </a:solidFill>
                <a:latin typeface="DIN Alternate"/>
                <a:ea typeface="DIN Alternate"/>
                <a:cs typeface="DIN Alternate"/>
                <a:sym typeface="DIN Alternate"/>
              </a:rPr>
              <a:t>03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4749800" y="2667000"/>
            <a:ext cx="26924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关键推演路径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5715000" y="3365500"/>
            <a:ext cx="762000" cy="50800"/>
          </a:xfrm>
          <a:prstGeom prst="roundRect">
            <a:avLst>
              <a:gd name="adj" fmla="val 0"/>
            </a:avLst>
          </a:prstGeom>
          <a:solidFill>
            <a:srgbClr val="00BF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3556000" y="3683000"/>
            <a:ext cx="508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有限冲突</a:t>
            </a:r>
            <a:r>
              <a:rPr lang="en-US" b="false" i="false" strike="noStrike" u="none" sz="18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|</a:t>
            </a: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全面升级</a:t>
            </a:r>
            <a:r>
              <a:rPr lang="en-US" b="false" i="false" strike="noStrike" u="none" sz="18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|</a:t>
            </a: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外交核选项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0" y="6350000"/>
            <a:ext cx="12192000" cy="25400"/>
          </a:xfrm>
          <a:prstGeom prst="roundRect">
            <a:avLst>
              <a:gd name="adj" fmla="val 0"/>
            </a:avLst>
          </a:prstGeom>
          <a:gradFill rotWithShape="true">
            <a:gsLst>
              <a:gs pos="0">
                <a:srgbClr val="00BFFF">
                  <a:alpha val="0"/>
                </a:srgbClr>
              </a:gs>
              <a:gs pos="50000">
                <a:srgbClr val="00BFFF">
                  <a:alpha val="100000"/>
                </a:srgbClr>
              </a:gs>
              <a:gs pos="100000">
                <a:srgbClr val="00BFFF">
                  <a:alpha val="0"/>
                </a:srgbClr>
              </a:gs>
            </a:gsLst>
            <a:lin ang="0"/>
          </a:gra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F1E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场景A：有限冲突——可控螺旋的脆弱平衡</a:t>
            </a:r>
            <a:endParaRPr lang="en-US" sz="1100"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r="0" t="0" b="0"/>
          <a:stretch>
            <a:fillRect/>
          </a:stretch>
        </p:blipFill>
        <p:spPr>
          <a:xfrm rot="0" flipH="false" flipV="false">
            <a:off x="762000" y="1778000"/>
            <a:ext cx="2794000" cy="2794000"/>
          </a:xfrm>
          <a:prstGeom prst="ellipse">
            <a:avLst/>
          </a:prstGeom>
          <a:noFill/>
          <a:ln w="25400" cmpd="sng" cap="flat">
            <a:solidFill>
              <a:srgbClr val="00BFFF">
                <a:alpha val="50000"/>
              </a:srgbClr>
            </a:solidFill>
            <a:prstDash val="solid"/>
            <a:round/>
          </a:ln>
          <a:effectLst>
            <a:outerShdw dir="2700000" dist="0" blurRad="254000" algn="tl" rotWithShape="false">
              <a:srgbClr val="00BFFF">
                <a:alpha val="30000"/>
              </a:srgbClr>
            </a:outerShdw>
          </a:effectLst>
        </p:spPr>
      </p:pic>
      <p:sp>
        <p:nvSpPr>
          <p:cNvPr name="AutoShape 6" id="6"/>
          <p:cNvSpPr/>
          <p:nvPr/>
        </p:nvSpPr>
        <p:spPr>
          <a:xfrm rot="0" flipH="false" flipV="false">
            <a:off x="762000" y="4699000"/>
            <a:ext cx="2794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808080"/>
                </a:solidFill>
                <a:latin typeface="Noto Sans SC"/>
                <a:ea typeface="Noto Sans SC"/>
                <a:cs typeface="Noto Sans SC"/>
                <a:sym typeface="Noto Sans SC"/>
              </a:rPr>
              <a:t>打击-报复循环示意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4064000" y="1524000"/>
            <a:ext cx="7112000" cy="1143000"/>
          </a:xfrm>
          <a:prstGeom prst="roundRect">
            <a:avLst>
              <a:gd name="adj" fmla="val 11111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4318000" y="1714500"/>
            <a:ext cx="406400" cy="4064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4826000" y="1651000"/>
            <a:ext cx="6096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推演过程：外科手术式打击与代理人报复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4826000" y="2032000"/>
            <a:ext cx="6096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美以精准打击伊朗核设施，伊朗通过代理人报复，美以随即反制，形成“打击-报复”的螺旋循环。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4064000" y="2857500"/>
            <a:ext cx="7112000" cy="1143000"/>
          </a:xfrm>
          <a:prstGeom prst="roundRect">
            <a:avLst>
              <a:gd name="adj" fmla="val 11111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FFA500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4318000" y="3048000"/>
            <a:ext cx="406400" cy="4064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4826000" y="2984500"/>
            <a:ext cx="6096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持续性：难以维系的脆弱平衡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4826000" y="3365500"/>
            <a:ext cx="6096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“可控螺旋”难以持续超过6个月，资源消耗巨大，以色列国内政治压力将迫使局势进一步升级。</a:t>
            </a:r>
            <a:endParaRPr lang="en-US" sz="1100"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4064000" y="4191000"/>
            <a:ext cx="7112000" cy="1143000"/>
          </a:xfrm>
          <a:prstGeom prst="roundRect">
            <a:avLst>
              <a:gd name="adj" fmla="val 11111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6" id="1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4318000" y="4381500"/>
            <a:ext cx="406400" cy="406400"/>
          </a:xfrm>
          <a:prstGeom prst="rect">
            <a:avLst/>
          </a:prstGeom>
        </p:spPr>
      </p:pic>
      <p:sp>
        <p:nvSpPr>
          <p:cNvPr name="AutoShape 17" id="17"/>
          <p:cNvSpPr/>
          <p:nvPr/>
        </p:nvSpPr>
        <p:spPr>
          <a:xfrm rot="0" flipH="false" flipV="false">
            <a:off x="4826000" y="4318000"/>
            <a:ext cx="6096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收场方式：第三方斡旋与制裁松动</a:t>
            </a:r>
            <a:endParaRPr lang="en-US" sz="1100"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4826000" y="4699000"/>
            <a:ext cx="6096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最可能通过第三方间接谈判，以美国放松部分制裁换取伊朗停止代理人攻击，达成阶段性停火。</a:t>
            </a:r>
            <a:endParaRPr lang="en-US" sz="1100"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0" y="6807200"/>
            <a:ext cx="12192000" cy="50800"/>
          </a:xfrm>
          <a:prstGeom prst="roundRect">
            <a:avLst>
              <a:gd name="adj" fmla="val 0"/>
            </a:avLst>
          </a:prstGeom>
          <a:gradFill rotWithShape="true">
            <a:gsLst>
              <a:gs pos="0">
                <a:srgbClr val="00BFFF">
                  <a:alpha val="100000"/>
                </a:srgbClr>
              </a:gs>
              <a:gs pos="100000">
                <a:srgbClr val="FFA500">
                  <a:alpha val="100000"/>
                </a:srgbClr>
              </a:gs>
            </a:gsLst>
            <a:lin ang="0"/>
          </a:gra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428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508000"/>
            <a:ext cx="100584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场景B：全面升级——美国开启“第三战线”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524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FFA500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2159000" y="1778000"/>
            <a:ext cx="508000" cy="5080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889000" y="2413000"/>
            <a:ext cx="304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触发条件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889000" y="2921000"/>
            <a:ext cx="3048000" cy="190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8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伊朗报复导致海湾国家石油设施被毁，或美国在中东基地出现重大人员伤亡（&gt;50人）。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445000" y="1524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5842000" y="1778000"/>
            <a:ext cx="508000" cy="5080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4572000" y="2413000"/>
            <a:ext cx="304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全球影响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4572000" y="2921000"/>
            <a:ext cx="3048000" cy="190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8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苏伊士运河和霍尔木兹海峡受威胁，全球约30%海运石油和20%液化天然气运输中断，供应链军事化。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8128000" y="1524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808080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9525000" y="1778000"/>
            <a:ext cx="508000" cy="5080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8255000" y="2413000"/>
            <a:ext cx="304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808080"/>
                </a:solidFill>
                <a:latin typeface="Noto Sans SC"/>
                <a:ea typeface="Noto Sans SC"/>
                <a:cs typeface="Noto Sans SC"/>
                <a:sym typeface="Noto Sans SC"/>
              </a:rPr>
              <a:t>美国国内制约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8255000" y="2921000"/>
            <a:ext cx="3048000" cy="190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800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若发生在选举前后，国内政治极度撕裂，可能引发宪法危机，削弱其在印太的战略可信度。</a:t>
            </a:r>
            <a:endParaRPr lang="en-US" sz="1100"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762000" y="5461000"/>
            <a:ext cx="10668000" cy="25400"/>
          </a:xfrm>
          <a:prstGeom prst="roundRect">
            <a:avLst>
              <a:gd name="adj" fmla="val 0"/>
            </a:avLst>
          </a:prstGeom>
          <a:gradFill rotWithShape="true">
            <a:gsLst>
              <a:gs pos="0">
                <a:srgbClr val="00BFFF">
                  <a:alpha val="0"/>
                </a:srgbClr>
              </a:gs>
              <a:gs pos="50000">
                <a:srgbClr val="00BFFF">
                  <a:alpha val="100000"/>
                </a:srgbClr>
              </a:gs>
              <a:gs pos="100000">
                <a:srgbClr val="00BFFF">
                  <a:alpha val="0"/>
                </a:srgbClr>
              </a:gs>
            </a:gsLst>
            <a:lin ang="0"/>
          </a:gra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762000" y="5715000"/>
            <a:ext cx="1066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FFFFFF">
                    <a:alpha val="6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全面升级将引发全球能源危机与美国政治动荡的双重打击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92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508000"/>
            <a:ext cx="90551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场景C：外交核选项——拥核的倒计时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651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1016000" y="1905000"/>
            <a:ext cx="406400" cy="4064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524000" y="1905000"/>
            <a:ext cx="254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推演过程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1016000" y="2413000"/>
            <a:ext cx="2794000" cy="177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800">
                <a:solidFill>
                  <a:srgbClr val="C8D2E6"/>
                </a:solidFill>
                <a:latin typeface="Noto Sans SC"/>
                <a:ea typeface="Noto Sans SC"/>
                <a:cs typeface="Noto Sans SC"/>
                <a:sym typeface="Noto Sans SC"/>
              </a:rPr>
              <a:t>若美以打击未能摧毁伊朗核能力，且伊朗判断政权生存受根本威胁，将做出“核突破”决定。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445000" y="1651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FFA500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4699000" y="1905000"/>
            <a:ext cx="406400" cy="4064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5207000" y="1905000"/>
            <a:ext cx="254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战术风险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4699000" y="2413000"/>
            <a:ext cx="2794000" cy="177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800">
                <a:solidFill>
                  <a:srgbClr val="C8D2E6"/>
                </a:solidFill>
                <a:latin typeface="Noto Sans SC"/>
                <a:ea typeface="Noto Sans SC"/>
                <a:cs typeface="Noto Sans SC"/>
                <a:sym typeface="Noto Sans SC"/>
              </a:rPr>
              <a:t>美以将面临在最后窗口期发动更大规模打击的选择，甚至可能讨论使用战术核武器，这是极度危险的核升级时刻。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8128000" y="1651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FFA500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8382000" y="1905000"/>
            <a:ext cx="406400" cy="4064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8890000" y="1905000"/>
            <a:ext cx="254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核心风险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8382000" y="2413000"/>
            <a:ext cx="2794000" cy="177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800">
                <a:solidFill>
                  <a:srgbClr val="C8D2E6"/>
                </a:solidFill>
                <a:latin typeface="Noto Sans SC"/>
                <a:ea typeface="Noto Sans SC"/>
                <a:cs typeface="Noto Sans SC"/>
                <a:sym typeface="Noto Sans SC"/>
              </a:rPr>
              <a:t>任何一方的情报误判都可能引发先发制人的核打击，导致灾难性的全面冲突。</a:t>
            </a:r>
            <a:endParaRPr lang="en-US" sz="1100"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762000" y="5207000"/>
            <a:ext cx="10668000" cy="25400"/>
          </a:xfrm>
          <a:prstGeom prst="roundRect">
            <a:avLst>
              <a:gd name="adj" fmla="val 0"/>
            </a:avLst>
          </a:prstGeom>
          <a:gradFill rotWithShape="true">
            <a:gsLst>
              <a:gs pos="0">
                <a:srgbClr val="00BFFF">
                  <a:alpha val="0"/>
                </a:srgbClr>
              </a:gs>
              <a:gs pos="50000">
                <a:srgbClr val="00BFFF">
                  <a:alpha val="100000"/>
                </a:srgbClr>
              </a:gs>
              <a:gs pos="100000">
                <a:srgbClr val="00BFFF">
                  <a:alpha val="0"/>
                </a:srgbClr>
              </a:gs>
            </a:gsLst>
            <a:lin ang="0"/>
          </a:gra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762000" y="5461000"/>
            <a:ext cx="1066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800">
                <a:solidFill>
                  <a:srgbClr val="FFFFFF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⚠️ 核冲突红线：政权生存危机与情报误判是引发极端升级的关键导火索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F1E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50A14">
              <a:alpha val="7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0" y="1524000"/>
            <a:ext cx="12192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64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04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5588000" y="2667000"/>
            <a:ext cx="1016000" cy="50800"/>
          </a:xfrm>
          <a:prstGeom prst="roundRect">
            <a:avLst>
              <a:gd name="adj" fmla="val 0"/>
            </a:avLst>
          </a:prstGeom>
          <a:gradFill rotWithShape="true">
            <a:gsLst>
              <a:gs pos="0">
                <a:srgbClr val="00BFFF">
                  <a:alpha val="100000"/>
                </a:srgbClr>
              </a:gs>
              <a:gs pos="100000">
                <a:srgbClr val="FFA500">
                  <a:alpha val="100000"/>
                </a:srgbClr>
              </a:gs>
            </a:gsLst>
            <a:lin ang="0"/>
          </a:gra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0" y="2921000"/>
            <a:ext cx="12192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200" spc="4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地缘连锁反应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635000" y="3683000"/>
            <a:ext cx="10922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8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阿拉伯国家的“沉默的站队”与大国的“坐庄与撬动”</a:t>
            </a:r>
            <a:endParaRPr lang="en-US" sz="1100"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5892800" y="4826000"/>
            <a:ext cx="406400" cy="4064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0" y="5461000"/>
            <a:ext cx="12192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200" spc="200">
                <a:solidFill>
                  <a:srgbClr val="808080">
                    <a:alpha val="60000"/>
                  </a:srgbClr>
                </a:solidFill>
                <a:latin typeface="Arial"/>
                <a:ea typeface="Arial"/>
                <a:cs typeface="Arial"/>
                <a:sym typeface="Arial"/>
              </a:rPr>
              <a:t>GEO-POLITICAL CHAIN REACTION &amp; GREAT POWER GAME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92F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F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4419600" y="889000"/>
            <a:ext cx="3352800" cy="177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  <a:effectLst>
            <a:outerShdw dir="2700000" dist="0" blurRad="254000" algn="tl" rotWithShape="false">
              <a:srgbClr val="00BFFF">
                <a:alpha val="40000"/>
              </a:srgbClr>
            </a:outerShdw>
          </a:effectLst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120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05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5715000" y="2794000"/>
            <a:ext cx="762000" cy="50800"/>
          </a:xfrm>
          <a:prstGeom prst="roundRect">
            <a:avLst>
              <a:gd name="adj" fmla="val 0"/>
            </a:avLst>
          </a:prstGeom>
          <a:gradFill rotWithShape="true">
            <a:gsLst>
              <a:gs pos="0">
                <a:srgbClr val="00BFFF">
                  <a:alpha val="100000"/>
                </a:srgbClr>
              </a:gs>
              <a:gs pos="100000">
                <a:srgbClr val="00FFFF">
                  <a:alpha val="100000"/>
                </a:srgbClr>
              </a:gs>
            </a:gsLst>
            <a:lin ang="0"/>
          </a:gra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4305300" y="3048000"/>
            <a:ext cx="3581400" cy="571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结论与战略预警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4140200" y="3683000"/>
            <a:ext cx="39116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000" spc="2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非对称风险预警与关键时间窗口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5334000" y="4445000"/>
            <a:ext cx="254000" cy="508000"/>
          </a:xfrm>
          <a:prstGeom prst="leftBracket">
            <a:avLst/>
          </a:prstGeom>
          <a:solidFill>
            <a:srgbClr val="808080">
              <a:alpha val="5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6604000" y="4445000"/>
            <a:ext cx="254000" cy="508000"/>
          </a:xfrm>
          <a:prstGeom prst="rightBracket">
            <a:avLst/>
          </a:prstGeom>
          <a:solidFill>
            <a:srgbClr val="808080">
              <a:alpha val="5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0" y="6096000"/>
            <a:ext cx="12192000" cy="25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808080">
                    <a:alpha val="6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STRATEGIC ANALYSIS &amp; RISK WARNING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428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508000"/>
            <a:ext cx="40259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CONTENTS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206500"/>
            <a:ext cx="762000" cy="50800"/>
          </a:xfrm>
          <a:prstGeom prst="roundRect">
            <a:avLst>
              <a:gd name="adj" fmla="val 0"/>
            </a:avLst>
          </a:prstGeom>
          <a:solidFill>
            <a:srgbClr val="00BF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4064000" y="1524000"/>
            <a:ext cx="7366000" cy="762000"/>
          </a:xfrm>
          <a:prstGeom prst="roundRect">
            <a:avLst>
              <a:gd name="adj" fmla="val 16666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4191000" y="1651000"/>
            <a:ext cx="635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4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01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4953000" y="1587500"/>
            <a:ext cx="6096000" cy="330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核心战略逻辑定调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953000" y="1930400"/>
            <a:ext cx="6096000" cy="2794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B0B0B0"/>
                </a:solidFill>
                <a:latin typeface="Noto Sans SC"/>
                <a:ea typeface="Noto Sans SC"/>
                <a:cs typeface="Noto Sans SC"/>
                <a:sym typeface="Noto Sans SC"/>
              </a:rPr>
              <a:t>美以“战略目标分离”与伊朗的“耐心与红线”</a:t>
            </a:r>
            <a:endParaRPr lang="en-US" sz="1100"/>
          </a:p>
        </p:txBody>
      </p:sp>
      <p:sp>
        <p:nvSpPr>
          <p:cNvPr name="AutoShape 10" id="10"/>
          <p:cNvSpPr/>
          <p:nvPr/>
        </p:nvSpPr>
        <p:spPr>
          <a:xfrm rot="0" flipH="false" flipV="false">
            <a:off x="4064000" y="2413000"/>
            <a:ext cx="7366000" cy="762000"/>
          </a:xfrm>
          <a:prstGeom prst="roundRect">
            <a:avLst>
              <a:gd name="adj" fmla="val 16666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4191000" y="2540000"/>
            <a:ext cx="635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4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02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4953000" y="2476500"/>
            <a:ext cx="6096000" cy="330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多维能力与短板拆解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4953000" y="2819400"/>
            <a:ext cx="6096000" cy="2794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B0B0B0"/>
                </a:solidFill>
                <a:latin typeface="Noto Sans SC"/>
                <a:ea typeface="Noto Sans SC"/>
                <a:cs typeface="Noto Sans SC"/>
                <a:sym typeface="Noto Sans SC"/>
              </a:rPr>
              <a:t>军事、能源金融、网络空间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4064000" y="3302000"/>
            <a:ext cx="7366000" cy="762000"/>
          </a:xfrm>
          <a:prstGeom prst="roundRect">
            <a:avLst>
              <a:gd name="adj" fmla="val 16666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5" id="15"/>
          <p:cNvSpPr/>
          <p:nvPr/>
        </p:nvSpPr>
        <p:spPr>
          <a:xfrm rot="0" flipH="false" flipV="false">
            <a:off x="4191000" y="3429000"/>
            <a:ext cx="635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4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03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4953000" y="3365500"/>
            <a:ext cx="6096000" cy="330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关键推演路径</a:t>
            </a:r>
            <a:endParaRPr lang="en-US" sz="1100"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4953000" y="3708400"/>
            <a:ext cx="6096000" cy="2794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B0B0B0"/>
                </a:solidFill>
                <a:latin typeface="Noto Sans SC"/>
                <a:ea typeface="Noto Sans SC"/>
                <a:cs typeface="Noto Sans SC"/>
                <a:sym typeface="Noto Sans SC"/>
              </a:rPr>
              <a:t>有限冲突、全面升级、外交核选项</a:t>
            </a:r>
            <a:endParaRPr lang="en-US" sz="1100"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4064000" y="4191000"/>
            <a:ext cx="7366000" cy="762000"/>
          </a:xfrm>
          <a:prstGeom prst="roundRect">
            <a:avLst>
              <a:gd name="adj" fmla="val 16666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9" id="19"/>
          <p:cNvSpPr/>
          <p:nvPr/>
        </p:nvSpPr>
        <p:spPr>
          <a:xfrm rot="0" flipH="false" flipV="false">
            <a:off x="4191000" y="4318000"/>
            <a:ext cx="635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4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04</a:t>
            </a:r>
            <a:endParaRPr lang="en-US" sz="1100"/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4953000" y="4254500"/>
            <a:ext cx="6096000" cy="330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地缘连锁反应</a:t>
            </a:r>
            <a:endParaRPr lang="en-US" sz="1100"/>
          </a:p>
        </p:txBody>
      </p:sp>
      <p:sp>
        <p:nvSpPr>
          <p:cNvPr name="AutoShape 21" id="21"/>
          <p:cNvSpPr/>
          <p:nvPr/>
        </p:nvSpPr>
        <p:spPr>
          <a:xfrm rot="0" flipH="false" flipV="false">
            <a:off x="4953000" y="4597400"/>
            <a:ext cx="6096000" cy="2794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B0B0B0"/>
                </a:solidFill>
                <a:latin typeface="Noto Sans SC"/>
                <a:ea typeface="Noto Sans SC"/>
                <a:cs typeface="Noto Sans SC"/>
                <a:sym typeface="Noto Sans SC"/>
              </a:rPr>
              <a:t>阿拉伯国家与大国的博弈</a:t>
            </a:r>
            <a:endParaRPr lang="en-US" sz="1100"/>
          </a:p>
        </p:txBody>
      </p:sp>
      <p:sp>
        <p:nvSpPr>
          <p:cNvPr name="AutoShape 22" id="22"/>
          <p:cNvSpPr/>
          <p:nvPr/>
        </p:nvSpPr>
        <p:spPr>
          <a:xfrm rot="0" flipH="false" flipV="false">
            <a:off x="4064000" y="5080000"/>
            <a:ext cx="7366000" cy="762000"/>
          </a:xfrm>
          <a:prstGeom prst="roundRect">
            <a:avLst>
              <a:gd name="adj" fmla="val 16666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23" id="23"/>
          <p:cNvSpPr/>
          <p:nvPr/>
        </p:nvSpPr>
        <p:spPr>
          <a:xfrm rot="0" flipH="false" flipV="false">
            <a:off x="4191000" y="5207000"/>
            <a:ext cx="635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4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05</a:t>
            </a:r>
            <a:endParaRPr lang="en-US" sz="1100"/>
          </a:p>
        </p:txBody>
      </p:sp>
      <p:sp>
        <p:nvSpPr>
          <p:cNvPr name="AutoShape 24" id="24"/>
          <p:cNvSpPr/>
          <p:nvPr/>
        </p:nvSpPr>
        <p:spPr>
          <a:xfrm rot="0" flipH="false" flipV="false">
            <a:off x="4953000" y="5143500"/>
            <a:ext cx="6096000" cy="330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结论与战略预警</a:t>
            </a:r>
            <a:endParaRPr lang="en-US" sz="1100"/>
          </a:p>
        </p:txBody>
      </p:sp>
      <p:sp>
        <p:nvSpPr>
          <p:cNvPr name="AutoShape 25" id="25"/>
          <p:cNvSpPr/>
          <p:nvPr/>
        </p:nvSpPr>
        <p:spPr>
          <a:xfrm rot="0" flipH="false" flipV="false">
            <a:off x="4953000" y="5486400"/>
            <a:ext cx="6096000" cy="2794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B0B0B0"/>
                </a:solidFill>
                <a:latin typeface="Noto Sans SC"/>
                <a:ea typeface="Noto Sans SC"/>
                <a:cs typeface="Noto Sans SC"/>
                <a:sym typeface="Noto Sans SC"/>
              </a:rPr>
              <a:t>黑天鹅事件与关键时间窗口</a:t>
            </a:r>
            <a:endParaRPr lang="en-US" sz="1100"/>
          </a:p>
        </p:txBody>
      </p:sp>
      <p:sp>
        <p:nvSpPr>
          <p:cNvPr name="AutoShape 26" id="26"/>
          <p:cNvSpPr/>
          <p:nvPr/>
        </p:nvSpPr>
        <p:spPr>
          <a:xfrm rot="0" flipH="false" flipV="false">
            <a:off x="762000" y="6096000"/>
            <a:ext cx="2540000" cy="25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00BFFF">
                    <a:alpha val="6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STRATEGIC ANALYSIS REPORT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41E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50F1E">
              <a:alpha val="88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最终判断：暗战走向明战的高风险期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524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00BFFF">
              <a:alpha val="8000"/>
            </a:srgbClr>
          </a:solidFill>
          <a:ln w="12700" cmpd="sng" cap="flat">
            <a:solidFill>
              <a:srgbClr val="00BFFF">
                <a:alpha val="5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952500" y="1714500"/>
            <a:ext cx="406400" cy="4064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460500" y="1676400"/>
            <a:ext cx="2540000" cy="4064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最终判断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952500" y="2222500"/>
            <a:ext cx="2921000" cy="203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8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未来18个月，美伊以博弈将不可避免地从“暗战”走向“明战”，冲突烈度将显著升级。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445000" y="1524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A500">
              <a:alpha val="8000"/>
            </a:srgbClr>
          </a:solidFill>
          <a:ln w="12700" cmpd="sng" cap="flat">
            <a:solidFill>
              <a:srgbClr val="FFA500">
                <a:alpha val="5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4635500" y="1714500"/>
            <a:ext cx="406400" cy="4064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5143500" y="1676400"/>
            <a:ext cx="2540000" cy="4064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最可能路径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4635500" y="2222500"/>
            <a:ext cx="2921000" cy="203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8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场景A（有限冲突）意外滑向场景B（全面升级），导火索极可能是一次造成大规模伤亡的意外报复行动。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8128000" y="1524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808080">
              <a:alpha val="8000"/>
            </a:srgbClr>
          </a:solidFill>
          <a:ln w="12700" cmpd="sng" cap="flat">
            <a:solidFill>
              <a:srgbClr val="808080">
                <a:alpha val="5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8318500" y="1714500"/>
            <a:ext cx="406400" cy="4064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8826500" y="1676400"/>
            <a:ext cx="2540000" cy="4064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A9A9A9"/>
                </a:solidFill>
                <a:latin typeface="Noto Sans SC"/>
                <a:ea typeface="Noto Sans SC"/>
                <a:cs typeface="Noto Sans SC"/>
                <a:sym typeface="Noto Sans SC"/>
              </a:rPr>
              <a:t>美国的困境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8318500" y="2222500"/>
            <a:ext cx="2921000" cy="203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800">
                <a:solidFill>
                  <a:srgbClr val="E5E7EB"/>
                </a:solidFill>
                <a:latin typeface="Noto Sans SC"/>
                <a:ea typeface="Noto Sans SC"/>
                <a:cs typeface="Noto Sans SC"/>
                <a:sym typeface="Noto Sans SC"/>
              </a:rPr>
              <a:t>被迫在“打一场不情愿的中东战争”和“承受战略信誉破产”间抉择，大国竞争战略将遭遇严峻考验。</a:t>
            </a:r>
            <a:endParaRPr lang="en-US" sz="1100"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762000" y="5080000"/>
            <a:ext cx="10668000" cy="25400"/>
          </a:xfrm>
          <a:prstGeom prst="roundRect">
            <a:avLst>
              <a:gd name="adj" fmla="val 0"/>
            </a:avLst>
          </a:prstGeom>
          <a:gradFill rotWithShape="true">
            <a:gsLst>
              <a:gs pos="0">
                <a:srgbClr val="00BFFF">
                  <a:alpha val="0"/>
                </a:srgbClr>
              </a:gs>
              <a:gs pos="50000">
                <a:srgbClr val="00BFFF">
                  <a:alpha val="100000"/>
                </a:srgbClr>
              </a:gs>
              <a:gs pos="100000">
                <a:srgbClr val="00BFFF">
                  <a:alpha val="0"/>
                </a:srgbClr>
              </a:gs>
            </a:gsLst>
            <a:lin ang="0"/>
          </a:gra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18" id="18"/>
          <p:cNvSpPr/>
          <p:nvPr/>
        </p:nvSpPr>
        <p:spPr>
          <a:xfrm rot="0" flipH="false" flipV="false">
            <a:off x="762000" y="5334000"/>
            <a:ext cx="10668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FFFFFF">
                    <a:alpha val="6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高风险期核心特征：意外性、连锁性、不可控性</a:t>
            </a:r>
            <a:endParaRPr lang="en-US" sz="1100"/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F1E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5715000" y="2032000"/>
            <a:ext cx="762000" cy="50800"/>
          </a:xfrm>
          <a:prstGeom prst="roundRect">
            <a:avLst>
              <a:gd name="adj" fmla="val 0"/>
            </a:avLst>
          </a:prstGeom>
          <a:solidFill>
            <a:srgbClr val="00BF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1016000" y="2413000"/>
            <a:ext cx="10160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6000">
                <a:solidFill>
                  <a:srgbClr val="FFFFFF"/>
                </a:solidFill>
                <a:latin typeface="SimHei"/>
                <a:ea typeface="SimHei"/>
                <a:cs typeface="SimHei"/>
                <a:sym typeface="SimHei"/>
              </a:rPr>
              <a:t>THANK YOU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016000" y="3429000"/>
            <a:ext cx="1016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000" spc="400">
                <a:solidFill>
                  <a:srgbClr val="FFFFFF">
                    <a:alpha val="70196"/>
                  </a:srgbClr>
                </a:solidFill>
                <a:latin typeface="SimHei"/>
                <a:ea typeface="SimHei"/>
                <a:cs typeface="SimHei"/>
                <a:sym typeface="SimHei"/>
              </a:rPr>
              <a:t>感谢大家的聆听与支持</a:t>
            </a:r>
            <a:endParaRPr lang="en-US" sz="1100"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5892800" y="4191000"/>
            <a:ext cx="406400" cy="406400"/>
          </a:xfrm>
          <a:prstGeom prst="rect">
            <a:avLst/>
          </a:prstGeom>
        </p:spPr>
      </p:pic>
      <p:cxnSp>
        <p:nvCxnSpPr>
          <p:cNvPr name="Connector 8" id="8"/>
          <p:cNvCxnSpPr/>
          <p:nvPr/>
        </p:nvCxnSpPr>
        <p:spPr>
          <a:xfrm rot="-8594" flipH="false" flipV="false">
            <a:off x="3556008" y="5073650"/>
            <a:ext cx="5080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name="AutoShape 9" id="9"/>
          <p:cNvSpPr/>
          <p:nvPr/>
        </p:nvSpPr>
        <p:spPr>
          <a:xfrm rot="0" flipH="false" flipV="false">
            <a:off x="1016000" y="5334000"/>
            <a:ext cx="1016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FFFFFF">
                    <a:alpha val="40000"/>
                  </a:srgbClr>
                </a:solidFill>
                <a:latin typeface="SimHei"/>
                <a:ea typeface="SimHei"/>
                <a:cs typeface="SimHei"/>
                <a:sym typeface="SimHei"/>
              </a:rPr>
              <a:t>期待与您的进一步交流 · 2026</a:t>
            </a:r>
            <a:endParaRPr lang="en-US" sz="1100"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F1E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核心观点一：美以“战略目标分离”是体系性裂痕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397000"/>
            <a:ext cx="5080000" cy="2794000"/>
          </a:xfrm>
          <a:prstGeom prst="roundRect">
            <a:avLst>
              <a:gd name="adj" fmla="val 4545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4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r="50000" t="25000" b="25000"/>
          <a:stretch>
            <a:fillRect/>
          </a:stretch>
        </p:blipFill>
        <p:spPr>
          <a:xfrm rot="0" flipH="false" flipV="false">
            <a:off x="1016000" y="1651000"/>
            <a:ext cx="762000" cy="762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7" id="7"/>
          <p:cNvSpPr/>
          <p:nvPr/>
        </p:nvSpPr>
        <p:spPr>
          <a:xfrm rot="0" flipH="false" flipV="false">
            <a:off x="1905000" y="1651000"/>
            <a:ext cx="3683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以色列：脱钩逻辑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1016000" y="2413000"/>
            <a:ext cx="4572000" cy="152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800">
                <a:solidFill>
                  <a:srgbClr val="E6E6E6"/>
                </a:solidFill>
                <a:latin typeface="Noto Sans SC"/>
                <a:ea typeface="Noto Sans SC"/>
                <a:cs typeface="Noto Sans SC"/>
                <a:sym typeface="Noto Sans SC"/>
              </a:rPr>
              <a:t>追求通过“预防性打击”一劳永逸地消除生存威胁，不惜引发地区全面战争，核心是“不在沉默中灭亡”。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6350000" y="1397000"/>
            <a:ext cx="5080000" cy="2794000"/>
          </a:xfrm>
          <a:prstGeom prst="roundRect">
            <a:avLst>
              <a:gd name="adj" fmla="val 4545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FFA500">
                <a:alpha val="4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50000" r="0" t="25000" b="25000"/>
          <a:stretch>
            <a:fillRect/>
          </a:stretch>
        </p:blipFill>
        <p:spPr>
          <a:xfrm rot="0" flipH="false" flipV="false">
            <a:off x="6604000" y="1651000"/>
            <a:ext cx="762000" cy="762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11" id="11"/>
          <p:cNvSpPr/>
          <p:nvPr/>
        </p:nvSpPr>
        <p:spPr>
          <a:xfrm rot="0" flipH="false" flipV="false">
            <a:off x="7493000" y="1651000"/>
            <a:ext cx="3683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2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美国：控局逻辑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6604000" y="2413000"/>
            <a:ext cx="4572000" cy="1524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false" i="false" strike="noStrike" u="none" sz="1800">
                <a:solidFill>
                  <a:srgbClr val="E6E6E6"/>
                </a:solidFill>
                <a:latin typeface="Noto Sans SC"/>
                <a:ea typeface="Noto Sans SC"/>
                <a:cs typeface="Noto Sans SC"/>
                <a:sym typeface="Noto Sans SC"/>
              </a:rPr>
              <a:t>寻求“可控威慑”，将中东冲突限制在“不干扰大国竞争”的范围内，核心是“战略收缩”与“成本控制”。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762000" y="4445000"/>
            <a:ext cx="10668000" cy="1397000"/>
          </a:xfrm>
          <a:prstGeom prst="roundRect">
            <a:avLst>
              <a:gd name="adj" fmla="val 9090"/>
            </a:avLst>
          </a:prstGeom>
          <a:solidFill>
            <a:srgbClr val="FFA500">
              <a:alpha val="10000"/>
            </a:srgbClr>
          </a:solidFill>
          <a:ln w="12700" cmpd="sng" cap="flat">
            <a:solidFill>
              <a:srgbClr val="FFA500">
                <a:alpha val="6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1016000" y="4889500"/>
            <a:ext cx="508000" cy="5080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1651000" y="4635500"/>
            <a:ext cx="9525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核心风险：角色错位与被动牵引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1651000" y="5016500"/>
            <a:ext cx="9525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false" i="false" strike="noStrike" u="none" sz="1800">
                <a:solidFill>
                  <a:srgbClr val="E6E6E6"/>
                </a:solidFill>
                <a:latin typeface="Noto Sans SC"/>
                <a:ea typeface="Noto Sans SC"/>
                <a:cs typeface="Noto Sans SC"/>
                <a:sym typeface="Noto Sans SC"/>
              </a:rPr>
              <a:t>美国正日益成为以色列战略的“被动牵引者”，这种角色错位是未来冲突升级的最大制度性风险。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F1E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508000"/>
            <a:ext cx="90551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伊朗的“红线”是政权生存，而非核设施</a:t>
            </a:r>
            <a:endParaRPr lang="en-US" sz="1100"/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r="0" t="0" b="0"/>
          <a:stretch>
            <a:fillRect/>
          </a:stretch>
        </p:blipFill>
        <p:spPr>
          <a:xfrm rot="0" flipH="false" flipV="false">
            <a:off x="5588000" y="1270000"/>
            <a:ext cx="1016000" cy="1016000"/>
          </a:xfrm>
          <a:prstGeom prst="ellipse">
            <a:avLst/>
          </a:prstGeom>
          <a:noFill/>
          <a:ln w="38100" cmpd="sng" cap="flat">
            <a:solidFill>
              <a:srgbClr val="FFA500">
                <a:alpha val="100000"/>
              </a:srgbClr>
            </a:solidFill>
            <a:prstDash val="solid"/>
            <a:round/>
          </a:ln>
          <a:effectLst>
            <a:outerShdw dir="2700000" dist="0" blurRad="254000" algn="tl" rotWithShape="false">
              <a:srgbClr val="FFA500">
                <a:alpha val="50000"/>
              </a:srgbClr>
            </a:outerShdw>
          </a:effectLst>
        </p:spPr>
      </p:pic>
      <p:sp>
        <p:nvSpPr>
          <p:cNvPr name="AutoShape 6" id="6"/>
          <p:cNvSpPr/>
          <p:nvPr/>
        </p:nvSpPr>
        <p:spPr>
          <a:xfrm rot="0" flipH="false" flipV="false">
            <a:off x="762000" y="2413000"/>
            <a:ext cx="10668000" cy="635000"/>
          </a:xfrm>
          <a:prstGeom prst="roundRect">
            <a:avLst>
              <a:gd name="adj" fmla="val 20000"/>
            </a:avLst>
          </a:prstGeom>
          <a:solidFill>
            <a:srgbClr val="00BFFF">
              <a:alpha val="10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1016000" y="2578100"/>
            <a:ext cx="304800" cy="30480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rot="0" flipH="false" flipV="false">
            <a:off x="1397000" y="2540000"/>
            <a:ext cx="9144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核心利益：</a:t>
            </a: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政权的“生存与延续”是底线，通过代理人战争与外交分化维持战略忍耐。</a:t>
            </a:r>
            <a:endParaRPr lang="en-US" sz="1100"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762000" y="3302000"/>
            <a:ext cx="3378200" cy="1905000"/>
          </a:xfrm>
          <a:prstGeom prst="roundRect">
            <a:avLst>
              <a:gd name="adj" fmla="val 6666"/>
            </a:avLst>
          </a:prstGeom>
          <a:solidFill>
            <a:srgbClr val="FFA500">
              <a:alpha val="10000"/>
            </a:srgbClr>
          </a:solidFill>
          <a:ln w="25400" cmpd="sng" cap="flat">
            <a:solidFill>
              <a:srgbClr val="FFA500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2247900" y="3492500"/>
            <a:ext cx="406400" cy="4064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889000" y="4000500"/>
            <a:ext cx="31242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最高阈值：直接开战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889000" y="4381500"/>
            <a:ext cx="31242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0000"/>
              </a:lnSpc>
              <a:defRPr/>
            </a:pPr>
            <a:r>
              <a:rPr lang="en-US" b="false" i="false" strike="noStrike" u="none" sz="1600">
                <a:solidFill>
                  <a:srgbClr val="E6E6E6"/>
                </a:solidFill>
                <a:latin typeface="Noto Sans SC"/>
                <a:ea typeface="Noto Sans SC"/>
                <a:cs typeface="Noto Sans SC"/>
                <a:sym typeface="Noto Sans SC"/>
              </a:rPr>
              <a:t>对最高领导层实施“斩首行动”，触及政权根本安全。</a:t>
            </a:r>
            <a:endParaRPr lang="en-US" sz="1100"/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4394200" y="3302000"/>
            <a:ext cx="3378200" cy="1905000"/>
          </a:xfrm>
          <a:prstGeom prst="roundRect">
            <a:avLst>
              <a:gd name="adj" fmla="val 6666"/>
            </a:avLst>
          </a:prstGeom>
          <a:solidFill>
            <a:srgbClr val="00BFFF">
              <a:alpha val="10000"/>
            </a:srgbClr>
          </a:solidFill>
          <a:ln w="25400" cmpd="sng" cap="flat">
            <a:solidFill>
              <a:srgbClr val="00BFFF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5880100" y="3492500"/>
            <a:ext cx="406400" cy="4064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4521200" y="4000500"/>
            <a:ext cx="31242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中高阈值：全面报复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4521200" y="4381500"/>
            <a:ext cx="31242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0000"/>
              </a:lnSpc>
              <a:defRPr/>
            </a:pPr>
            <a:r>
              <a:rPr lang="en-US" b="false" i="false" strike="noStrike" u="none" sz="1600">
                <a:solidFill>
                  <a:srgbClr val="E6E6E6"/>
                </a:solidFill>
                <a:latin typeface="Noto Sans SC"/>
                <a:ea typeface="Noto Sans SC"/>
                <a:cs typeface="Noto Sans SC"/>
                <a:sym typeface="Noto Sans SC"/>
              </a:rPr>
              <a:t>造成重大人员伤亡或核设施泄漏，威胁国家主权与安全。</a:t>
            </a:r>
            <a:endParaRPr lang="en-US" sz="1100"/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8026400" y="3302000"/>
            <a:ext cx="3378200" cy="1905000"/>
          </a:xfrm>
          <a:prstGeom prst="roundRect">
            <a:avLst>
              <a:gd name="adj" fmla="val 6666"/>
            </a:avLst>
          </a:prstGeom>
          <a:solidFill>
            <a:srgbClr val="808080">
              <a:alpha val="10000"/>
            </a:srgbClr>
          </a:solidFill>
          <a:ln w="25400" cmpd="sng" cap="flat">
            <a:solidFill>
              <a:srgbClr val="808080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0" flipH="false" flipV="false">
            <a:off x="9512300" y="3492500"/>
            <a:ext cx="406400" cy="406400"/>
          </a:xfrm>
          <a:prstGeom prst="rect">
            <a:avLst/>
          </a:prstGeom>
        </p:spPr>
      </p:pic>
      <p:sp>
        <p:nvSpPr>
          <p:cNvPr name="AutoShape 19" id="19"/>
          <p:cNvSpPr/>
          <p:nvPr/>
        </p:nvSpPr>
        <p:spPr>
          <a:xfrm rot="0" flipH="false" flipV="false">
            <a:off x="8153400" y="4000500"/>
            <a:ext cx="31242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B4B4B4"/>
                </a:solidFill>
                <a:latin typeface="Noto Sans SC"/>
                <a:ea typeface="Noto Sans SC"/>
                <a:cs typeface="Noto Sans SC"/>
                <a:sym typeface="Noto Sans SC"/>
              </a:rPr>
              <a:t>行动阈值：饱和攻击</a:t>
            </a:r>
            <a:endParaRPr lang="en-US" sz="1100"/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8153400" y="4381500"/>
            <a:ext cx="31242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00000"/>
              </a:lnSpc>
              <a:defRPr/>
            </a:pPr>
            <a:r>
              <a:rPr lang="en-US" b="false" i="false" strike="noStrike" u="none" sz="1600">
                <a:solidFill>
                  <a:srgbClr val="E6E6E6"/>
                </a:solidFill>
                <a:latin typeface="Noto Sans SC"/>
                <a:ea typeface="Noto Sans SC"/>
                <a:cs typeface="Noto Sans SC"/>
                <a:sym typeface="Noto Sans SC"/>
              </a:rPr>
              <a:t>核计划倒退2年以上，授权代理人发动攻击，避免直接冲突。</a:t>
            </a:r>
            <a:endParaRPr lang="en-US" sz="1100"/>
          </a:p>
        </p:txBody>
      </p:sp>
      <p:sp>
        <p:nvSpPr>
          <p:cNvPr name="AutoShape 21" id="21"/>
          <p:cNvSpPr/>
          <p:nvPr/>
        </p:nvSpPr>
        <p:spPr>
          <a:xfrm rot="0" flipH="false" flipV="false">
            <a:off x="762000" y="5588000"/>
            <a:ext cx="1066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600">
                <a:solidFill>
                  <a:srgbClr val="FFFFFF">
                    <a:alpha val="6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结论：伊朗的反应烈度与威胁是否触及“政权生存”底线呈正相关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F1E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508000"/>
            <a:ext cx="10668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核心观点三：全球供应链的“去风险化”将比冲突本身更持久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651000"/>
            <a:ext cx="2794000" cy="2794000"/>
          </a:xfrm>
          <a:prstGeom prst="roundRect">
            <a:avLst>
              <a:gd name="adj" fmla="val 4545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r="0" t="0" b="0"/>
          <a:stretch>
            <a:fillRect/>
          </a:stretch>
        </p:blipFill>
        <p:spPr>
          <a:xfrm rot="0" flipH="false" flipV="false">
            <a:off x="889000" y="1778000"/>
            <a:ext cx="2540000" cy="2540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7" id="7"/>
          <p:cNvSpPr/>
          <p:nvPr/>
        </p:nvSpPr>
        <p:spPr>
          <a:xfrm rot="0" flipH="false" flipV="false">
            <a:off x="762000" y="4572000"/>
            <a:ext cx="27940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核心趋势：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false" i="false" strike="noStrike" u="none" sz="14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无论冲突规模如何，海湾国家与全球消费国将被迫加速能源供应链的“去伊朗风险化”和“去霍尔木兹海峡化”。</a:t>
            </a:r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3937000" y="1651000"/>
            <a:ext cx="7112000" cy="1143000"/>
          </a:xfrm>
          <a:prstGeom prst="roundRect">
            <a:avLst>
              <a:gd name="adj" fmla="val 5555"/>
            </a:avLst>
          </a:prstGeom>
          <a:solidFill>
            <a:srgbClr val="00BFFF">
              <a:alpha val="10000"/>
            </a:srgbClr>
          </a:solidFill>
          <a:ln w="12700" cmpd="sng" cap="flat">
            <a:solidFill>
              <a:srgbClr val="00BFFF">
                <a:alpha val="2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4191000" y="1968500"/>
            <a:ext cx="508000" cy="5080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4826000" y="1714500"/>
            <a:ext cx="6096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石油储备体系重构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全球战略石油储备体系将发生根本性重构，以分散过度集中的地缘政治风险。</a:t>
            </a:r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3937000" y="2984500"/>
            <a:ext cx="7112000" cy="1143000"/>
          </a:xfrm>
          <a:prstGeom prst="roundRect">
            <a:avLst>
              <a:gd name="adj" fmla="val 5555"/>
            </a:avLst>
          </a:prstGeom>
          <a:solidFill>
            <a:srgbClr val="FFA500">
              <a:alpha val="10000"/>
            </a:srgbClr>
          </a:solidFill>
          <a:ln w="12700" cmpd="sng" cap="flat">
            <a:solidFill>
              <a:srgbClr val="FFA500">
                <a:alpha val="2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0" flipH="false" flipV="false">
            <a:off x="4191000" y="3302000"/>
            <a:ext cx="508000" cy="5080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4826000" y="3048000"/>
            <a:ext cx="6096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航运成本永久抬升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中东地区海上保险费率与航运成本将因风险溢价而出现永久性抬升。</a:t>
            </a:r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3937000" y="4318000"/>
            <a:ext cx="7112000" cy="1143000"/>
          </a:xfrm>
          <a:prstGeom prst="roundRect">
            <a:avLst>
              <a:gd name="adj" fmla="val 5555"/>
            </a:avLst>
          </a:prstGeom>
          <a:solidFill>
            <a:srgbClr val="808080">
              <a:alpha val="10000"/>
            </a:srgbClr>
          </a:solidFill>
          <a:ln w="12700" cmpd="sng" cap="flat">
            <a:solidFill>
              <a:srgbClr val="808080">
                <a:alpha val="2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0" flipH="false" flipV="false">
            <a:off x="4191000" y="4635500"/>
            <a:ext cx="508000" cy="508000"/>
          </a:xfrm>
          <a:prstGeom prst="rect">
            <a:avLst/>
          </a:prstGeom>
        </p:spPr>
      </p:pic>
      <p:sp>
        <p:nvSpPr>
          <p:cNvPr name="AutoShape 16" id="16"/>
          <p:cNvSpPr/>
          <p:nvPr/>
        </p:nvSpPr>
        <p:spPr>
          <a:xfrm rot="0" flipH="false" flipV="false">
            <a:off x="4826000" y="4381500"/>
            <a:ext cx="6096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结构性长期后果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false" i="false" strike="noStrike" u="none" sz="14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其经济后果将远超单次油价冲击，具有长期性和结构性，重塑全球能源贸易格局。</a:t>
            </a:r>
          </a:p>
        </p:txBody>
      </p:sp>
      <p:cxnSp>
        <p:nvCxnSpPr>
          <p:cNvPr name="Connector 17" id="17"/>
          <p:cNvCxnSpPr/>
          <p:nvPr/>
        </p:nvCxnSpPr>
        <p:spPr>
          <a:xfrm rot="-4092" flipH="false" flipV="false">
            <a:off x="762004" y="6089650"/>
            <a:ext cx="10668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25400" cmpd="sng" cap="flat">
            <a:solidFill>
              <a:srgbClr val="00BFFF">
                <a:alpha val="5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name="AutoShape 18" id="18"/>
          <p:cNvSpPr/>
          <p:nvPr/>
        </p:nvSpPr>
        <p:spPr>
          <a:xfrm rot="0" flipH="false" flipV="false">
            <a:off x="762000" y="6223000"/>
            <a:ext cx="1066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r" indent="0">
              <a:lnSpc>
                <a:spcPct val="125000"/>
              </a:lnSpc>
              <a:defRPr/>
            </a:pPr>
            <a:r>
              <a:rPr lang="en-US" b="false" i="false" strike="noStrike" u="none" sz="1200">
                <a:solidFill>
                  <a:srgbClr val="808080"/>
                </a:solidFill>
                <a:latin typeface="Noto Sans SC"/>
                <a:ea typeface="Noto Sans SC"/>
                <a:cs typeface="Noto Sans SC"/>
                <a:sym typeface="Noto Sans SC"/>
              </a:rPr>
              <a:t>数据来源：地缘政治经济分析报告 | 2026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F1E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50F23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4978400" y="1397000"/>
            <a:ext cx="2235200" cy="1270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80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01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5715000" y="2794000"/>
            <a:ext cx="762000" cy="50800"/>
          </a:xfrm>
          <a:prstGeom prst="roundRect">
            <a:avLst>
              <a:gd name="adj" fmla="val 0"/>
            </a:avLst>
          </a:prstGeom>
          <a:solidFill>
            <a:srgbClr val="00BF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4305300" y="3048000"/>
            <a:ext cx="35814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200" spc="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核心战略逻辑定调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1016000" y="3810000"/>
            <a:ext cx="10160000" cy="1016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t" rtlCol="false" anchorCtr="false" vert="horz" wrap="square" lIns="0" rIns="0" tIns="0" bIns="0"/>
          <a:lstStyle/>
          <a:p>
            <a:pPr algn="ctr" indent="0">
              <a:lnSpc>
                <a:spcPct val="108333"/>
              </a:lnSpc>
              <a:defRPr/>
            </a:pPr>
            <a:r>
              <a:rPr lang="en-US" b="false" i="false" strike="noStrike" u="none" sz="20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美以“战略目标分离度”分析与伊朗的“耐心与红线”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0" y="6350000"/>
            <a:ext cx="12192000" cy="25400"/>
          </a:xfrm>
          <a:prstGeom prst="roundRect">
            <a:avLst>
              <a:gd name="adj" fmla="val 0"/>
            </a:avLst>
          </a:prstGeom>
          <a:solidFill>
            <a:srgbClr val="00BFFF">
              <a:alpha val="3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4826000" y="6350000"/>
            <a:ext cx="2540000" cy="25400"/>
          </a:xfrm>
          <a:prstGeom prst="roundRect">
            <a:avLst>
              <a:gd name="adj" fmla="val 0"/>
            </a:avLst>
          </a:prstGeom>
          <a:solidFill>
            <a:srgbClr val="00BF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141E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8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508000"/>
            <a:ext cx="7048500" cy="5842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美以的“战略目标分离度”分析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397000"/>
            <a:ext cx="5080000" cy="2921000"/>
          </a:xfrm>
          <a:prstGeom prst="roundRect">
            <a:avLst>
              <a:gd name="adj" fmla="val 4347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r="50000" t="0" b="50000"/>
          <a:stretch>
            <a:fillRect/>
          </a:stretch>
        </p:blipFill>
        <p:spPr>
          <a:xfrm rot="0" flipH="false" flipV="false">
            <a:off x="1016000" y="1587500"/>
            <a:ext cx="762000" cy="762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7" id="7"/>
          <p:cNvSpPr/>
          <p:nvPr/>
        </p:nvSpPr>
        <p:spPr>
          <a:xfrm rot="0" flipH="false" flipV="false">
            <a:off x="1905000" y="1651000"/>
            <a:ext cx="304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以色列：生存安全诉求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1016000" y="2413000"/>
            <a:ext cx="4572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根源：</a:t>
            </a:r>
            <a:r>
              <a:rPr lang="en-US" b="false" i="false" strike="noStrike" u="none" sz="18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国土纵深狭小的先天缺陷，无法承受威胁。</a:t>
            </a:r>
            <a:r>
              <a:rPr lang="en-US" b="false" i="false" strike="noStrike" u="none" sz="18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目标：</a:t>
            </a:r>
            <a:r>
              <a:rPr lang="en-US" b="false" i="false" strike="noStrike" u="none" sz="18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彻底摧毁伊朗核能力，重创代理人网络。</a:t>
            </a:r>
            <a:r>
              <a:rPr lang="en-US" b="false" i="false" strike="noStrike" u="none" sz="18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8333"/>
              </a:lnSpc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逻辑：</a:t>
            </a:r>
            <a:r>
              <a:rPr lang="en-US" b="false" i="false" strike="noStrike" u="none" sz="18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不惜承担全面战争风险，“不在沉默中灭亡”。</a:t>
            </a:r>
          </a:p>
        </p:txBody>
      </p:sp>
      <p:sp>
        <p:nvSpPr>
          <p:cNvPr name="AutoShape 9" id="9"/>
          <p:cNvSpPr/>
          <p:nvPr/>
        </p:nvSpPr>
        <p:spPr>
          <a:xfrm rot="0" flipH="false" flipV="false">
            <a:off x="6350000" y="1397000"/>
            <a:ext cx="5080000" cy="2921000"/>
          </a:xfrm>
          <a:prstGeom prst="roundRect">
            <a:avLst>
              <a:gd name="adj" fmla="val 4347"/>
            </a:avLst>
          </a:prstGeom>
          <a:solidFill>
            <a:srgbClr val="FFFFFF">
              <a:alpha val="5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50000" r="0" t="0" b="50000"/>
          <a:stretch>
            <a:fillRect/>
          </a:stretch>
        </p:blipFill>
        <p:spPr>
          <a:xfrm rot="0" flipH="false" flipV="false">
            <a:off x="6604000" y="1587500"/>
            <a:ext cx="762000" cy="762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11" id="11"/>
          <p:cNvSpPr/>
          <p:nvPr/>
        </p:nvSpPr>
        <p:spPr>
          <a:xfrm rot="0" flipH="false" flipV="false">
            <a:off x="7493000" y="1651000"/>
            <a:ext cx="304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美国：大国竞争优先级</a:t>
            </a:r>
            <a:endParaRPr lang="en-US" sz="1100"/>
          </a:p>
        </p:txBody>
      </p:sp>
      <p:sp>
        <p:nvSpPr>
          <p:cNvPr name="AutoShape 12" id="12"/>
          <p:cNvSpPr/>
          <p:nvPr/>
        </p:nvSpPr>
        <p:spPr>
          <a:xfrm rot="0" flipH="false" flipV="false">
            <a:off x="6604000" y="2413000"/>
            <a:ext cx="4572000" cy="165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8333"/>
              </a:lnSpc>
              <a:defRPr/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焦点：</a:t>
            </a:r>
            <a:r>
              <a:rPr lang="en-US" b="false" i="false" strike="noStrike" u="none" sz="18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聚焦印太地区的大国战略竞争。</a:t>
            </a:r>
            <a:r>
              <a:rPr lang="en-US" b="false" i="false" strike="noStrike" u="none" sz="18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08333"/>
              </a:lnSpc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诉求：</a:t>
            </a:r>
            <a:r>
              <a:rPr lang="en-US" b="false" i="false" strike="noStrike" u="none" sz="18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在中东“战略收缩”与“成本控制”。</a:t>
            </a:r>
            <a:r>
              <a:rPr lang="en-US" b="false" i="false" strike="noStrike" u="none" sz="18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</a:p>
          <a:p>
            <a:pPr algn="l" indent="0">
              <a:lnSpc>
                <a:spcPct val="108333"/>
              </a:lnSpc>
            </a:pPr>
            <a:r>
              <a:rPr lang="en-US" b="true" i="false" strike="noStrike" u="none" sz="18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底线：</a:t>
            </a:r>
            <a:r>
              <a:rPr lang="en-US" b="false" i="false" strike="noStrike" u="none" sz="18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不爆发大战、不冲击油价、不牵制主力。</a:t>
            </a:r>
          </a:p>
        </p:txBody>
      </p:sp>
      <p:sp>
        <p:nvSpPr>
          <p:cNvPr name="AutoShape 13" id="13"/>
          <p:cNvSpPr/>
          <p:nvPr/>
        </p:nvSpPr>
        <p:spPr>
          <a:xfrm rot="0" flipH="false" flipV="false">
            <a:off x="762000" y="4572000"/>
            <a:ext cx="10668000" cy="1524000"/>
          </a:xfrm>
          <a:prstGeom prst="roundRect">
            <a:avLst>
              <a:gd name="adj" fmla="val 8333"/>
            </a:avLst>
          </a:prstGeom>
          <a:solidFill>
            <a:srgbClr val="FFA500">
              <a:alpha val="10000"/>
            </a:srgbClr>
          </a:solidFill>
          <a:ln w="12700" cmpd="sng" cap="flat">
            <a:solidFill>
              <a:srgbClr val="FFA500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0" flipH="false" flipV="false">
            <a:off x="1016000" y="4826000"/>
            <a:ext cx="508000" cy="508000"/>
          </a:xfrm>
          <a:prstGeom prst="rect">
            <a:avLst/>
          </a:prstGeom>
        </p:spPr>
      </p:pic>
      <p:sp>
        <p:nvSpPr>
          <p:cNvPr name="AutoShape 15" id="15"/>
          <p:cNvSpPr/>
          <p:nvPr/>
        </p:nvSpPr>
        <p:spPr>
          <a:xfrm rot="0" flipH="false" flipV="false">
            <a:off x="1651000" y="4762500"/>
            <a:ext cx="8890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结论：美国的被动牵引与局势风险</a:t>
            </a:r>
            <a:endParaRPr lang="en-US" sz="1100"/>
          </a:p>
        </p:txBody>
      </p:sp>
      <p:sp>
        <p:nvSpPr>
          <p:cNvPr name="AutoShape 16" id="16"/>
          <p:cNvSpPr/>
          <p:nvPr/>
        </p:nvSpPr>
        <p:spPr>
          <a:xfrm rot="0" flipH="false" flipV="false">
            <a:off x="1651000" y="5207000"/>
            <a:ext cx="9398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00000"/>
              </a:lnSpc>
              <a:defRPr/>
            </a:pPr>
            <a:r>
              <a:rPr lang="en-US" b="false" i="false" strike="noStrike" u="none" sz="18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美国并非主动设计局势，而是被以色列的“既成事实”和“国内政治惯性”所牵引。当以色列采取激进行动时，美国的选择被降级，这种被动介入正是局势失控的根源。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F1E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50A14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762000" y="508000"/>
            <a:ext cx="50292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36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伊朗的“耐心与红线”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762000" y="1270000"/>
            <a:ext cx="5080000" cy="889000"/>
          </a:xfrm>
          <a:prstGeom prst="roundRect">
            <a:avLst>
              <a:gd name="adj" fmla="val 14285"/>
            </a:avLst>
          </a:prstGeom>
          <a:solidFill>
            <a:srgbClr val="00BFFF">
              <a:alpha val="10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952500" y="1562100"/>
            <a:ext cx="304800" cy="304800"/>
          </a:xfrm>
          <a:prstGeom prst="rect">
            <a:avLst/>
          </a:prstGeom>
        </p:spPr>
      </p:pic>
      <p:sp>
        <p:nvSpPr>
          <p:cNvPr name="AutoShape 7" id="7"/>
          <p:cNvSpPr/>
          <p:nvPr/>
        </p:nvSpPr>
        <p:spPr>
          <a:xfrm rot="0" flipH="false" flipV="false">
            <a:off x="1397000" y="1333500"/>
            <a:ext cx="4318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核心利益：</a:t>
            </a:r>
            <a:r>
              <a:rPr lang="en-US" b="false" i="false" strike="noStrike" u="none" sz="16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政权的生存与延续是一切战略的出发点。</a:t>
            </a:r>
            <a:endParaRPr lang="en-US" sz="1100"/>
          </a:p>
        </p:txBody>
      </p:sp>
      <p:sp>
        <p:nvSpPr>
          <p:cNvPr name="AutoShape 8" id="8"/>
          <p:cNvSpPr/>
          <p:nvPr/>
        </p:nvSpPr>
        <p:spPr>
          <a:xfrm rot="0" flipH="false" flipV="false">
            <a:off x="6350000" y="1270000"/>
            <a:ext cx="5080000" cy="889000"/>
          </a:xfrm>
          <a:prstGeom prst="roundRect">
            <a:avLst>
              <a:gd name="adj" fmla="val 14285"/>
            </a:avLst>
          </a:prstGeom>
          <a:solidFill>
            <a:srgbClr val="00BFFF">
              <a:alpha val="10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6540500" y="1562100"/>
            <a:ext cx="304800" cy="304800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 flipH="false" flipV="false">
            <a:off x="6985000" y="1333500"/>
            <a:ext cx="4318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8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战略忍耐：</a:t>
            </a:r>
            <a:r>
              <a:rPr lang="en-US" b="false" i="false" strike="noStrike" u="none" sz="1600">
                <a:solidFill>
                  <a:srgbClr val="DCDCDC"/>
                </a:solidFill>
                <a:latin typeface="Noto Sans SC"/>
                <a:ea typeface="Noto Sans SC"/>
                <a:cs typeface="Noto Sans SC"/>
                <a:sym typeface="Noto Sans SC"/>
              </a:rPr>
              <a:t>基于精密计算，利用代理人战争与核筹码应对压力。</a:t>
            </a:r>
            <a:endParaRPr lang="en-US" sz="1100"/>
          </a:p>
        </p:txBody>
      </p:sp>
      <p:sp>
        <p:nvSpPr>
          <p:cNvPr name="AutoShape 11" id="11"/>
          <p:cNvSpPr/>
          <p:nvPr/>
        </p:nvSpPr>
        <p:spPr>
          <a:xfrm rot="0" flipH="false" flipV="false">
            <a:off x="762000" y="2413000"/>
            <a:ext cx="10668000" cy="1079500"/>
          </a:xfrm>
          <a:prstGeom prst="roundRect">
            <a:avLst>
              <a:gd name="adj" fmla="val 11764"/>
            </a:avLst>
          </a:prstGeom>
          <a:gradFill rotWithShape="true">
            <a:gsLst>
              <a:gs pos="0">
                <a:srgbClr val="FFA500">
                  <a:alpha val="15000"/>
                </a:srgbClr>
              </a:gs>
              <a:gs pos="100000">
                <a:srgbClr val="FFA500">
                  <a:alpha val="5000"/>
                </a:srgbClr>
              </a:gs>
            </a:gsLst>
            <a:lin ang="0"/>
          </a:gradFill>
          <a:ln w="25400" cmpd="sng" cap="flat">
            <a:solidFill>
              <a:srgbClr val="FFA500">
                <a:alpha val="10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1016000" y="2743200"/>
            <a:ext cx="406400" cy="4064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1524000" y="2603500"/>
            <a:ext cx="177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最高阈值</a:t>
            </a:r>
            <a:endParaRPr lang="en-US" sz="1100"/>
          </a:p>
        </p:txBody>
      </p:sp>
      <p:sp>
        <p:nvSpPr>
          <p:cNvPr name="AutoShape 14" id="14"/>
          <p:cNvSpPr/>
          <p:nvPr/>
        </p:nvSpPr>
        <p:spPr>
          <a:xfrm rot="0" flipH="false" flipV="false">
            <a:off x="1524000" y="2984500"/>
            <a:ext cx="1778000" cy="317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FFA500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直接开战 / 红线</a:t>
            </a:r>
            <a:endParaRPr lang="en-US" sz="1100"/>
          </a:p>
        </p:txBody>
      </p:sp>
      <p:cxnSp>
        <p:nvCxnSpPr>
          <p:cNvPr name="Connector 15" id="15"/>
          <p:cNvCxnSpPr/>
          <p:nvPr/>
        </p:nvCxnSpPr>
        <p:spPr>
          <a:xfrm rot="5337502" flipH="false" flipV="false">
            <a:off x="3079750" y="2946458"/>
            <a:ext cx="6985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FFA500">
                <a:alpha val="3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name="AutoShape 16" id="16"/>
          <p:cNvSpPr/>
          <p:nvPr/>
        </p:nvSpPr>
        <p:spPr>
          <a:xfrm rot="0" flipH="false" flipV="false">
            <a:off x="3683000" y="2565400"/>
            <a:ext cx="736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0F0F0"/>
                </a:solidFill>
                <a:latin typeface="Noto Sans SC"/>
                <a:ea typeface="Noto Sans SC"/>
                <a:cs typeface="Noto Sans SC"/>
                <a:sym typeface="Noto Sans SC"/>
              </a:rPr>
              <a:t>触发：</a:t>
            </a:r>
            <a:r>
              <a:rPr lang="en-US" b="false" i="false" strike="noStrike" u="none" sz="16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美以对伊朗最高领导层实施“斩首行动”。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true" i="false" strike="noStrike" u="none" sz="1600">
                <a:solidFill>
                  <a:srgbClr val="F0F0F0"/>
                </a:solidFill>
                <a:latin typeface="Noto Sans SC"/>
                <a:ea typeface="Noto Sans SC"/>
                <a:cs typeface="Noto Sans SC"/>
                <a:sym typeface="Noto Sans SC"/>
              </a:rPr>
              <a:t>反应：</a:t>
            </a:r>
            <a:r>
              <a:rPr lang="en-US" b="false" i="false" strike="noStrike" u="none" sz="16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视为生存威胁，直接发动全面战争。</a:t>
            </a:r>
          </a:p>
        </p:txBody>
      </p:sp>
      <p:sp>
        <p:nvSpPr>
          <p:cNvPr name="AutoShape 17" id="17"/>
          <p:cNvSpPr/>
          <p:nvPr/>
        </p:nvSpPr>
        <p:spPr>
          <a:xfrm rot="0" flipH="false" flipV="false">
            <a:off x="762000" y="3619500"/>
            <a:ext cx="10668000" cy="1079500"/>
          </a:xfrm>
          <a:prstGeom prst="roundRect">
            <a:avLst>
              <a:gd name="adj" fmla="val 11764"/>
            </a:avLst>
          </a:prstGeom>
          <a:gradFill rotWithShape="true">
            <a:gsLst>
              <a:gs pos="0">
                <a:srgbClr val="00BFFF">
                  <a:alpha val="15000"/>
                </a:srgbClr>
              </a:gs>
              <a:gs pos="100000">
                <a:srgbClr val="00BFFF">
                  <a:alpha val="5000"/>
                </a:srgbClr>
              </a:gs>
            </a:gsLst>
            <a:lin ang="0"/>
          </a:gradFill>
          <a:ln w="12700" cmpd="sng" cap="flat">
            <a:solidFill>
              <a:srgbClr val="00BFFF">
                <a:alpha val="6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0" flipH="false" flipV="false">
            <a:off x="1016000" y="3949700"/>
            <a:ext cx="406400" cy="406400"/>
          </a:xfrm>
          <a:prstGeom prst="rect">
            <a:avLst/>
          </a:prstGeom>
        </p:spPr>
      </p:pic>
      <p:sp>
        <p:nvSpPr>
          <p:cNvPr name="AutoShape 19" id="19"/>
          <p:cNvSpPr/>
          <p:nvPr/>
        </p:nvSpPr>
        <p:spPr>
          <a:xfrm rot="0" flipH="false" flipV="false">
            <a:off x="1524000" y="3810000"/>
            <a:ext cx="177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00BFFF"/>
                </a:solidFill>
                <a:latin typeface="Noto Sans SC"/>
                <a:ea typeface="Noto Sans SC"/>
                <a:cs typeface="Noto Sans SC"/>
                <a:sym typeface="Noto Sans SC"/>
              </a:rPr>
              <a:t>中高阈值</a:t>
            </a:r>
            <a:endParaRPr lang="en-US" sz="1100"/>
          </a:p>
        </p:txBody>
      </p:sp>
      <p:sp>
        <p:nvSpPr>
          <p:cNvPr name="AutoShape 20" id="20"/>
          <p:cNvSpPr/>
          <p:nvPr/>
        </p:nvSpPr>
        <p:spPr>
          <a:xfrm rot="0" flipH="false" flipV="false">
            <a:off x="1524000" y="4191000"/>
            <a:ext cx="1778000" cy="317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00BFFF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全面报复</a:t>
            </a:r>
            <a:endParaRPr lang="en-US" sz="1100"/>
          </a:p>
        </p:txBody>
      </p:sp>
      <p:cxnSp>
        <p:nvCxnSpPr>
          <p:cNvPr name="Connector 21" id="21"/>
          <p:cNvCxnSpPr/>
          <p:nvPr/>
        </p:nvCxnSpPr>
        <p:spPr>
          <a:xfrm rot="5337502" flipH="false" flipV="false">
            <a:off x="3079750" y="4152958"/>
            <a:ext cx="6985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00BFFF">
                <a:alpha val="3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name="AutoShape 22" id="22"/>
          <p:cNvSpPr/>
          <p:nvPr/>
        </p:nvSpPr>
        <p:spPr>
          <a:xfrm rot="0" flipH="false" flipV="false">
            <a:off x="3683000" y="3771900"/>
            <a:ext cx="736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0F0F0"/>
                </a:solidFill>
                <a:latin typeface="Noto Sans SC"/>
                <a:ea typeface="Noto Sans SC"/>
                <a:cs typeface="Noto Sans SC"/>
                <a:sym typeface="Noto Sans SC"/>
              </a:rPr>
              <a:t>触发：</a:t>
            </a:r>
            <a:r>
              <a:rPr lang="en-US" b="false" i="false" strike="noStrike" u="none" sz="16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造成超过200名高级军官死亡或重大平民伤亡（如核泄漏）。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true" i="false" strike="noStrike" u="none" sz="1600">
                <a:solidFill>
                  <a:srgbClr val="F0F0F0"/>
                </a:solidFill>
                <a:latin typeface="Noto Sans SC"/>
                <a:ea typeface="Noto Sans SC"/>
                <a:cs typeface="Noto Sans SC"/>
                <a:sym typeface="Noto Sans SC"/>
              </a:rPr>
              <a:t>反应：</a:t>
            </a:r>
            <a:r>
              <a:rPr lang="en-US" b="false" i="false" strike="noStrike" u="none" sz="16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发动大规模、无差别的全面报复行动。</a:t>
            </a:r>
          </a:p>
        </p:txBody>
      </p:sp>
      <p:sp>
        <p:nvSpPr>
          <p:cNvPr name="AutoShape 23" id="23"/>
          <p:cNvSpPr/>
          <p:nvPr/>
        </p:nvSpPr>
        <p:spPr>
          <a:xfrm rot="0" flipH="false" flipV="false">
            <a:off x="762000" y="4826000"/>
            <a:ext cx="10668000" cy="1079500"/>
          </a:xfrm>
          <a:prstGeom prst="roundRect">
            <a:avLst>
              <a:gd name="adj" fmla="val 11764"/>
            </a:avLst>
          </a:prstGeom>
          <a:gradFill rotWithShape="true">
            <a:gsLst>
              <a:gs pos="0">
                <a:srgbClr val="808080">
                  <a:alpha val="15000"/>
                </a:srgbClr>
              </a:gs>
              <a:gs pos="100000">
                <a:srgbClr val="808080">
                  <a:alpha val="5000"/>
                </a:srgbClr>
              </a:gs>
            </a:gsLst>
            <a:lin ang="0"/>
          </a:gradFill>
          <a:ln w="12700" cmpd="sng" cap="flat">
            <a:solidFill>
              <a:srgbClr val="808080">
                <a:alpha val="60000"/>
              </a:srgbClr>
            </a:solidFill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0" flipH="false" flipV="false">
            <a:off x="1016000" y="5156200"/>
            <a:ext cx="406400" cy="406400"/>
          </a:xfrm>
          <a:prstGeom prst="rect">
            <a:avLst/>
          </a:prstGeom>
        </p:spPr>
      </p:pic>
      <p:sp>
        <p:nvSpPr>
          <p:cNvPr name="AutoShape 25" id="25"/>
          <p:cNvSpPr/>
          <p:nvPr/>
        </p:nvSpPr>
        <p:spPr>
          <a:xfrm rot="0" flipH="false" flipV="false">
            <a:off x="1524000" y="5016500"/>
            <a:ext cx="1778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2000">
                <a:solidFill>
                  <a:srgbClr val="A9A9A9"/>
                </a:solidFill>
                <a:latin typeface="Noto Sans SC"/>
                <a:ea typeface="Noto Sans SC"/>
                <a:cs typeface="Noto Sans SC"/>
                <a:sym typeface="Noto Sans SC"/>
              </a:rPr>
              <a:t>行动阈值</a:t>
            </a:r>
            <a:endParaRPr lang="en-US" sz="1100"/>
          </a:p>
        </p:txBody>
      </p:sp>
      <p:sp>
        <p:nvSpPr>
          <p:cNvPr name="AutoShape 26" id="26"/>
          <p:cNvSpPr/>
          <p:nvPr/>
        </p:nvSpPr>
        <p:spPr>
          <a:xfrm rot="0" flipH="false" flipV="false">
            <a:off x="1524000" y="5397500"/>
            <a:ext cx="1778000" cy="3175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A9A9A9">
                    <a:alpha val="8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升级代理人战争</a:t>
            </a:r>
            <a:endParaRPr lang="en-US" sz="1100"/>
          </a:p>
        </p:txBody>
      </p:sp>
      <p:cxnSp>
        <p:nvCxnSpPr>
          <p:cNvPr name="Connector 27" id="27"/>
          <p:cNvCxnSpPr/>
          <p:nvPr/>
        </p:nvCxnSpPr>
        <p:spPr>
          <a:xfrm rot="5337502" flipH="false" flipV="false">
            <a:off x="3079750" y="5359458"/>
            <a:ext cx="6985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mpd="sng" cap="flat">
            <a:solidFill>
              <a:srgbClr val="808080">
                <a:alpha val="3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name="AutoShape 28" id="28"/>
          <p:cNvSpPr/>
          <p:nvPr/>
        </p:nvSpPr>
        <p:spPr>
          <a:xfrm rot="0" flipH="false" flipV="false">
            <a:off x="3683000" y="4978400"/>
            <a:ext cx="7366000" cy="762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l" indent="0">
              <a:lnSpc>
                <a:spcPct val="125000"/>
              </a:lnSpc>
              <a:defRPr/>
            </a:pPr>
            <a:r>
              <a:rPr lang="en-US" b="true" i="false" strike="noStrike" u="none" sz="1600">
                <a:solidFill>
                  <a:srgbClr val="F0F0F0"/>
                </a:solidFill>
                <a:latin typeface="Noto Sans SC"/>
                <a:ea typeface="Noto Sans SC"/>
                <a:cs typeface="Noto Sans SC"/>
                <a:sym typeface="Noto Sans SC"/>
              </a:rPr>
              <a:t>触发：</a:t>
            </a:r>
            <a:r>
              <a:rPr lang="en-US" b="false" i="false" strike="noStrike" u="none" sz="16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核计划倒退2年以上。</a:t>
            </a:r>
            <a:r>
              <a:rPr lang="en-US" b="false" i="false" strike="noStrike" u="none" sz="1600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/>
            </a:r>
            <a:endParaRPr lang="en-US" sz="1100"/>
          </a:p>
          <a:p>
            <a:pPr algn="l" indent="0">
              <a:lnSpc>
                <a:spcPct val="125000"/>
              </a:lnSpc>
            </a:pPr>
            <a:r>
              <a:rPr lang="en-US" b="true" i="false" strike="noStrike" u="none" sz="1600">
                <a:solidFill>
                  <a:srgbClr val="F0F0F0"/>
                </a:solidFill>
                <a:latin typeface="Noto Sans SC"/>
                <a:ea typeface="Noto Sans SC"/>
                <a:cs typeface="Noto Sans SC"/>
                <a:sym typeface="Noto Sans SC"/>
              </a:rPr>
              <a:t>反应：</a:t>
            </a:r>
            <a:r>
              <a:rPr lang="en-US" b="false" i="false" strike="noStrike" u="none" sz="1600">
                <a:solidFill>
                  <a:srgbClr val="C8C8C8"/>
                </a:solidFill>
                <a:latin typeface="Noto Sans SC"/>
                <a:ea typeface="Noto Sans SC"/>
                <a:cs typeface="Noto Sans SC"/>
                <a:sym typeface="Noto Sans SC"/>
              </a:rPr>
              <a:t>授权代理人发动饱和攻击，但避免直接攻击美以核心城市。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A0F1E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r="0" t="0" b="0"/>
          <a:stretch>
            <a:fillRect/>
          </a:stretch>
        </p:blipFill>
        <p:spPr>
          <a:xfrm rot="0" flipH="false" flipV="false">
            <a:off x="0" y="0"/>
            <a:ext cx="12192000" cy="6858000"/>
          </a:xfrm>
          <a:prstGeom prst="rect">
            <a:avLst/>
          </a:prstGeom>
          <a:noFill/>
          <a:ln w="25400" cmpd="sng" cap="flat">
            <a:noFill/>
            <a:prstDash val="solid"/>
            <a:round/>
          </a:ln>
        </p:spPr>
      </p:pic>
      <p:sp>
        <p:nvSpPr>
          <p:cNvPr name="AutoShape 3" id="3"/>
          <p:cNvSpPr/>
          <p:nvPr/>
        </p:nvSpPr>
        <p:spPr>
          <a:xfrm rot="0" flipH="false" flipV="false"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92D">
              <a:alpha val="85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4" id="4"/>
          <p:cNvSpPr/>
          <p:nvPr/>
        </p:nvSpPr>
        <p:spPr>
          <a:xfrm rot="0" flipH="false" flipV="false">
            <a:off x="4699000" y="1270000"/>
            <a:ext cx="2794000" cy="1397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9600">
                <a:solidFill>
                  <a:srgbClr val="00BFFF"/>
                </a:solidFill>
                <a:latin typeface="DIN Alternate"/>
                <a:ea typeface="DIN Alternate"/>
                <a:cs typeface="DIN Alternate"/>
                <a:sym typeface="DIN Alternate"/>
              </a:rPr>
              <a:t>02</a:t>
            </a:r>
            <a:endParaRPr lang="en-US" sz="1100"/>
          </a:p>
        </p:txBody>
      </p:sp>
      <p:sp>
        <p:nvSpPr>
          <p:cNvPr name="AutoShape 5" id="5"/>
          <p:cNvSpPr/>
          <p:nvPr/>
        </p:nvSpPr>
        <p:spPr>
          <a:xfrm rot="0" flipH="false" flipV="false">
            <a:off x="5715000" y="2794000"/>
            <a:ext cx="762000" cy="50800"/>
          </a:xfrm>
          <a:prstGeom prst="roundRect">
            <a:avLst>
              <a:gd name="adj" fmla="val 0"/>
            </a:avLst>
          </a:prstGeom>
          <a:solidFill>
            <a:srgbClr val="00BFFF">
              <a:alpha val="100000"/>
            </a:srgbClr>
          </a:solidFill>
          <a:ln w="25400" cmpd="sng" cap="flat">
            <a:noFill/>
            <a:prstDash val="solid"/>
            <a:round/>
          </a:ln>
        </p:spPr>
        <p:txBody>
          <a:bodyPr anchor="ctr" rtlCol="false" vert="horz" wrap="square" lIns="63500" rIns="63500" tIns="63500" bIns="63500"/>
          <a:lstStyle/>
          <a:p>
            <a:pPr algn="ctr">
              <a:defRPr/>
            </a:pPr>
            <a:endParaRPr/>
          </a:p>
        </p:txBody>
      </p:sp>
      <p:sp>
        <p:nvSpPr>
          <p:cNvPr name="AutoShape 6" id="6"/>
          <p:cNvSpPr/>
          <p:nvPr/>
        </p:nvSpPr>
        <p:spPr>
          <a:xfrm rot="0" flipH="false" flipV="false">
            <a:off x="1016000" y="3048000"/>
            <a:ext cx="10160000" cy="635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true" i="false" strike="noStrike" u="none" sz="3200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多维能力与短板拆解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 flipH="false" flipV="false">
            <a:off x="1016000" y="3746500"/>
            <a:ext cx="10160000" cy="508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non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2000">
                <a:solidFill>
                  <a:srgbClr val="FFA500"/>
                </a:solidFill>
                <a:latin typeface="Noto Sans SC"/>
                <a:ea typeface="Noto Sans SC"/>
                <a:cs typeface="Noto Sans SC"/>
                <a:sym typeface="Noto Sans SC"/>
              </a:rPr>
              <a:t>军事维度  ·  能源与金融维度  ·  网络空间维度</a:t>
            </a:r>
            <a:endParaRPr lang="en-US" sz="1100"/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0" flipH="false" flipV="false">
            <a:off x="4064000" y="4572000"/>
            <a:ext cx="406400" cy="406400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0" flipH="false" flipV="false">
            <a:off x="3759200" y="5080000"/>
            <a:ext cx="1016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B4BEC8"/>
                </a:solidFill>
                <a:latin typeface="Noto Sans SC"/>
                <a:ea typeface="Noto Sans SC"/>
                <a:cs typeface="Noto Sans SC"/>
                <a:sym typeface="Noto Sans SC"/>
              </a:rPr>
              <a:t>军事战略</a:t>
            </a:r>
            <a:endParaRPr lang="en-US" sz="1100"/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0" flipH="false" flipV="false">
            <a:off x="5892800" y="4572000"/>
            <a:ext cx="406400" cy="406400"/>
          </a:xfrm>
          <a:prstGeom prst="rect">
            <a:avLst/>
          </a:prstGeom>
        </p:spPr>
      </p:pic>
      <p:sp>
        <p:nvSpPr>
          <p:cNvPr name="AutoShape 11" id="11"/>
          <p:cNvSpPr/>
          <p:nvPr/>
        </p:nvSpPr>
        <p:spPr>
          <a:xfrm rot="0" flipH="false" flipV="false">
            <a:off x="5588000" y="5080000"/>
            <a:ext cx="1016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B4BEC8"/>
                </a:solidFill>
                <a:latin typeface="Noto Sans SC"/>
                <a:ea typeface="Noto Sans SC"/>
                <a:cs typeface="Noto Sans SC"/>
                <a:sym typeface="Noto Sans SC"/>
              </a:rPr>
              <a:t>能源金融</a:t>
            </a:r>
            <a:endParaRPr lang="en-US" sz="1100"/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0" flipH="false" flipV="false">
            <a:off x="7721600" y="4572000"/>
            <a:ext cx="406400" cy="406400"/>
          </a:xfrm>
          <a:prstGeom prst="rect">
            <a:avLst/>
          </a:prstGeom>
        </p:spPr>
      </p:pic>
      <p:sp>
        <p:nvSpPr>
          <p:cNvPr name="AutoShape 13" id="13"/>
          <p:cNvSpPr/>
          <p:nvPr/>
        </p:nvSpPr>
        <p:spPr>
          <a:xfrm rot="0" flipH="false" flipV="false">
            <a:off x="7416800" y="5080000"/>
            <a:ext cx="1016000" cy="381000"/>
          </a:xfrm>
          <a:prstGeom prst="rect">
            <a:avLst/>
          </a:prstGeom>
          <a:noFill/>
          <a:ln w="12700" cmpd="sng" cap="flat">
            <a:noFill/>
            <a:prstDash val="solid"/>
            <a:round/>
          </a:ln>
        </p:spPr>
        <p:txBody>
          <a:bodyPr anchor="ctr" rtlCol="false" anchorCtr="false" vert="horz" wrap="square" lIns="0" rIns="0" tIns="0" bIns="0"/>
          <a:lstStyle/>
          <a:p>
            <a:pPr algn="ctr" indent="0">
              <a:lnSpc>
                <a:spcPct val="125000"/>
              </a:lnSpc>
              <a:defRPr/>
            </a:pPr>
            <a:r>
              <a:rPr lang="en-US" b="false" i="false" strike="noStrike" u="none" sz="1400">
                <a:solidFill>
                  <a:srgbClr val="B4BEC8"/>
                </a:solidFill>
                <a:latin typeface="Noto Sans SC"/>
                <a:ea typeface="Noto Sans SC"/>
                <a:cs typeface="Noto Sans SC"/>
                <a:sym typeface="Noto Sans SC"/>
              </a:rPr>
              <a:t>网络空间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