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今天的课程——《AI在日常办公的使用指导》。在接下来的90分钟里，我将带领大家认识一位随叫随到、不知疲倦的“超级实习生”——AI。我们将一起学习如何指挥它，让它成为你工作中的得力助手，帮助你轻松应对日常办公的各种挑战。准备好了吗？让我们一起解锁这位强大的新同事吧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这个魔法公式就是：角色 + 任务 + 背景 + 要求。“角色”是让AI明确自己的身份；“任务”是告诉它要做什么；“背景”是提供必要的上下文信息；“要求”是明确你期望的输出标准。这四个要素组合起来，就能让AI准确理解你的意图。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理论说完了，我们来实践一下。请大家花一分钟时间，思考如何用我们刚学的公式，向AI要一份团建建议。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然后和你的同桌分享，看看谁的提示词更完整、更有效。开始！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公式大家已经掌握得不错了！接下来，我们进入第一个实战场景：写催办邮件。这是一个非常常见但又有点棘手的工作场景。如何既达到目的，又不得罪人？让AI来帮我们打造一把“温柔刀”。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来把提问公式套用到这个场景中。首先明确角色是资深项目经理，任务是写催办邮件，背景是报告周五要交，要求是语气专业友善。将这些要素组合起来，就形成了一个非常清晰的指令。AI根据这个指令，就能生成一封得体的邮件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现在轮到你们了！请打开AI工具，尝试生成一封催财务部报销的邮件。记住，一定要使用我们学过的提问公式，包含角色、任务、背景和要求这四个要素。给大家两分钟时间，开始！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邮件会写了，但会议记录又是另一个难题。开会时大家七嘴八舌，会后整理笔记费时又费力。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别担心，在第04单元的第二个实战场景中，我们就让AI充当你的专业会议秘书。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它可以实时记录、自动总结，帮助我们把杂乱无章的讨论内容，快速转化为逻辑清晰、要点明确的会议纪要，让工作效率实现质的飞跃。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整理会议纪要的关键在于给AI一个清晰的“模板”。我们可以告诉它，我们需要“结论”、“待办事项”和“未决问题”这三个部分。然后把会议的原始记录，哪怕是杂乱的语音转文字，粘贴给它。AI就能像这样，把混乱的信息快速梳理成结构化的纪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，我们来进行一个小组共创活动。每组会拿到一段非常“脏”的会议记录，里面充满了“那个谁”、“你懂的”这样的口语。请大家合作，在两分钟内创造一条最强的提示词，让AI能完美地整理这份纪要。看看哪个小组的提示词最聪明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会议纪要搞定了，接下来是很多人的“周五噩梦”——写周报。每周五下午都在拼命回忆这周干了啥？从今天起，让AI帮你“结构化地回忆”。我们进入第五单元，学习如何用AI生成周报框架。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写周报的第一步是搭框架。你只需要告诉AI你的岗位和本周做的几个关键词，它就能为你生成一个结构清晰的周报框架。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如果觉得框架太笼统，还可以像这样追加指令，让它补充量化成果，让你的周报更出彩。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课程将分为六个单元。首先，我们会破除对AI的常见误解，建立正确的认知。接着，学习与AI沟通的核心“咒语”——提问公式。然后，我们会进入三个核心实战场景：写邮件、整理会议纪要和生成周报。最后，通过一个综合挑战来巩固所学，并为大家梳理出清晰的知识地图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现在，请大家亲自尝试一下。用两分钟时间，告诉AI你的岗位和本周做的三件主要工作，让它为你生成一个专属的周报框架。看看是不是比自己从零开始写要轻松得多？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三个核心场景我们都练习过了。现在，到了检验学习成果的时候！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最后一个单元，我们将进行一个综合挑战，并一起梳理今天学到的所有知识点，形成一张完整的知识地图。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终极考验来了！请大家独立完成这个任务：让AI生成一份扫地机器人的竞品分析框架。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记住我们的任务拆解方法，先分析这是个什么工作（市场分析），需要什么格式（表格），有什么特殊要求（价格、续航、口碑）。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最快且合格的同学，将获得“AI驯服师”的称号！现在开始计时，5分钟！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恭喜完成挑战的同学！现在，让我们一起回顾一下今天的知识地图。我们从理解AI的本质开始，学习了核心的提问公式，然后在三个实战场景中进行了应用，最后掌握了任务拆解的方法。这张地图就是你未来使用AI的行动指南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今天的课程到此结束，感谢大家的参与！希望这次分享能帮助你们开启与AI协作的新篇章。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记住，今天我们学会了用文字指挥AI，但未来，AI的能力将更加超乎想象。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这只是一个开始，期待大家在工作中不断探索和实践，真正让AI成为自己的得力助手。谢谢大家！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好了，让我们正式进入第一个单元：破除神话，建立认知。在这个环节，我们将一起揭开AI的神秘面纱，了解它真正的能力边界。这对于我们后续高效地使用它至关重要。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想象一下，你有一个超级实习生，他能帮你处理各种繁琐的文字工作，而且从不抱怨。这个实习生就是AI。但要让他高效工作，你得学会怎么指挥他。在接下来的15分钟里，我们的目标很明确：了解这位实习生的强项和短板，也就是AI最擅长做什么，以及最不擅长做什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要建立一个核心认知：AI是一个“超级模仿者”，而不是一个“思考者”。它所做的一切，都是基于对海量数据的学习和模仿。就像这幅图里的机器人，它在画画，但它并不懂得艺术，只是在模仿它见过的无数画作。理解这一点，是正确使用AI的第一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具体来说，AI的优势和边界非常清晰。它非常擅长处理模式化的文本，比如写通知、总结报告，也能帮我们进行头脑风暴。但它的弱点也同样明显：它无法真正理解人类的情感，不擅长做事实核查，也很难产生真正的、颠覆性的创新。这个天平形象地展示了它的能力倾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现在，我们来做一个小互动。请大家根据刚才学到的知识，判断一下，AI目前在这三项工作中，哪一项做得最差？请举手示意你的选择... 好，公布答案，是B。因为判断客户的情绪需要真实的共情能力，这是目前AI的一大短板。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非常好！既然我们已经了解了AI的能力边界，下一步就是学习如何有效地指挥它。不同的问法，得到的答案可能天差地别。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接下来，我们将进入第二个单元，学习指挥AI的“咒语”——提问公式。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看这张对比图。左边，简单的一句“帮我写个通知”，得到的结果可能像小学生作文一样简陋。而右边，通过明确角色、任务、背景和要求，得到的结果就像总监的发言稿一样专业。这就是提问的“魔法”。我们本单元的目标，就是学会这个魔法公式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20.png"/><Relationship Id="rId7" Type="http://schemas.openxmlformats.org/officeDocument/2006/relationships/image" Target="../media/image12.svg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4" Type="http://schemas.openxmlformats.org/officeDocument/2006/relationships/image" Target="../media/image18.png"/><Relationship Id="rId3" Type="http://schemas.openxmlformats.org/officeDocument/2006/relationships/image" Target="../media/image10.svg"/><Relationship Id="rId2" Type="http://schemas.openxmlformats.org/officeDocument/2006/relationships/image" Target="../media/image17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4.svg"/><Relationship Id="rId10" Type="http://schemas.openxmlformats.org/officeDocument/2006/relationships/image" Target="../media/image21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7.svg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4" Type="http://schemas.openxmlformats.org/officeDocument/2006/relationships/image" Target="../media/image23.png"/><Relationship Id="rId3" Type="http://schemas.openxmlformats.org/officeDocument/2006/relationships/image" Target="../media/image15.sv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svg"/><Relationship Id="rId8" Type="http://schemas.openxmlformats.org/officeDocument/2006/relationships/image" Target="../media/image29.png"/><Relationship Id="rId7" Type="http://schemas.openxmlformats.org/officeDocument/2006/relationships/image" Target="../media/image19.svg"/><Relationship Id="rId6" Type="http://schemas.openxmlformats.org/officeDocument/2006/relationships/image" Target="../media/image28.png"/><Relationship Id="rId5" Type="http://schemas.openxmlformats.org/officeDocument/2006/relationships/image" Target="../media/image18.svg"/><Relationship Id="rId4" Type="http://schemas.openxmlformats.org/officeDocument/2006/relationships/image" Target="../media/image27.png"/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svg"/><Relationship Id="rId8" Type="http://schemas.openxmlformats.org/officeDocument/2006/relationships/image" Target="../media/image33.png"/><Relationship Id="rId7" Type="http://schemas.openxmlformats.org/officeDocument/2006/relationships/image" Target="../media/image23.svg"/><Relationship Id="rId6" Type="http://schemas.openxmlformats.org/officeDocument/2006/relationships/image" Target="../media/image32.png"/><Relationship Id="rId5" Type="http://schemas.openxmlformats.org/officeDocument/2006/relationships/image" Target="../media/image22.svg"/><Relationship Id="rId4" Type="http://schemas.openxmlformats.org/officeDocument/2006/relationships/image" Target="../media/image31.png"/><Relationship Id="rId3" Type="http://schemas.openxmlformats.org/officeDocument/2006/relationships/image" Target="../media/image21.svg"/><Relationship Id="rId2" Type="http://schemas.openxmlformats.org/officeDocument/2006/relationships/image" Target="../media/image30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6.svg"/><Relationship Id="rId12" Type="http://schemas.openxmlformats.org/officeDocument/2006/relationships/image" Target="../media/image35.png"/><Relationship Id="rId11" Type="http://schemas.openxmlformats.org/officeDocument/2006/relationships/image" Target="../media/image25.svg"/><Relationship Id="rId10" Type="http://schemas.openxmlformats.org/officeDocument/2006/relationships/image" Target="../media/image34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29.png"/><Relationship Id="rId4" Type="http://schemas.openxmlformats.org/officeDocument/2006/relationships/image" Target="../media/image27.svg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svg"/><Relationship Id="rId8" Type="http://schemas.openxmlformats.org/officeDocument/2006/relationships/image" Target="../media/image41.png"/><Relationship Id="rId7" Type="http://schemas.openxmlformats.org/officeDocument/2006/relationships/image" Target="../media/image29.svg"/><Relationship Id="rId6" Type="http://schemas.openxmlformats.org/officeDocument/2006/relationships/image" Target="../media/image40.png"/><Relationship Id="rId5" Type="http://schemas.openxmlformats.org/officeDocument/2006/relationships/image" Target="../media/image16.svg"/><Relationship Id="rId4" Type="http://schemas.openxmlformats.org/officeDocument/2006/relationships/image" Target="../media/image23.png"/><Relationship Id="rId3" Type="http://schemas.openxmlformats.org/officeDocument/2006/relationships/image" Target="../media/image28.svg"/><Relationship Id="rId2" Type="http://schemas.openxmlformats.org/officeDocument/2006/relationships/image" Target="../media/image39.png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1.svg"/><Relationship Id="rId11" Type="http://schemas.openxmlformats.org/officeDocument/2006/relationships/image" Target="../media/image42.png"/><Relationship Id="rId10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46.png"/><Relationship Id="rId4" Type="http://schemas.openxmlformats.org/officeDocument/2006/relationships/image" Target="../media/image32.svg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svg"/><Relationship Id="rId8" Type="http://schemas.openxmlformats.org/officeDocument/2006/relationships/image" Target="../media/image49.png"/><Relationship Id="rId7" Type="http://schemas.openxmlformats.org/officeDocument/2006/relationships/image" Target="../media/image30.svg"/><Relationship Id="rId6" Type="http://schemas.openxmlformats.org/officeDocument/2006/relationships/image" Target="../media/image41.png"/><Relationship Id="rId5" Type="http://schemas.openxmlformats.org/officeDocument/2006/relationships/image" Target="../media/image35.svg"/><Relationship Id="rId4" Type="http://schemas.openxmlformats.org/officeDocument/2006/relationships/image" Target="../media/image48.png"/><Relationship Id="rId3" Type="http://schemas.openxmlformats.org/officeDocument/2006/relationships/image" Target="../media/image34.svg"/><Relationship Id="rId2" Type="http://schemas.openxmlformats.org/officeDocument/2006/relationships/image" Target="../media/image47.png"/><Relationship Id="rId15" Type="http://schemas.openxmlformats.org/officeDocument/2006/relationships/notesSlide" Target="../notesSlides/notesSlide20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0.svg"/><Relationship Id="rId12" Type="http://schemas.openxmlformats.org/officeDocument/2006/relationships/image" Target="../media/image29.png"/><Relationship Id="rId11" Type="http://schemas.openxmlformats.org/officeDocument/2006/relationships/image" Target="../media/image37.svg"/><Relationship Id="rId10" Type="http://schemas.openxmlformats.org/officeDocument/2006/relationships/image" Target="../media/image50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2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svg"/><Relationship Id="rId8" Type="http://schemas.openxmlformats.org/officeDocument/2006/relationships/image" Target="../media/image56.png"/><Relationship Id="rId7" Type="http://schemas.openxmlformats.org/officeDocument/2006/relationships/image" Target="../media/image40.svg"/><Relationship Id="rId6" Type="http://schemas.openxmlformats.org/officeDocument/2006/relationships/image" Target="../media/image55.png"/><Relationship Id="rId5" Type="http://schemas.openxmlformats.org/officeDocument/2006/relationships/image" Target="../media/image39.svg"/><Relationship Id="rId4" Type="http://schemas.openxmlformats.org/officeDocument/2006/relationships/image" Target="../media/image54.png"/><Relationship Id="rId3" Type="http://schemas.openxmlformats.org/officeDocument/2006/relationships/image" Target="../media/image38.svg"/><Relationship Id="rId2" Type="http://schemas.openxmlformats.org/officeDocument/2006/relationships/image" Target="../media/image53.png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8.png"/><Relationship Id="rId4" Type="http://schemas.openxmlformats.org/officeDocument/2006/relationships/image" Target="../media/image3.sv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4" Type="http://schemas.openxmlformats.org/officeDocument/2006/relationships/image" Target="../media/image5.sv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16.png"/><Relationship Id="rId4" Type="http://schemas.openxmlformats.org/officeDocument/2006/relationships/image" Target="../media/image8.sv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rotWithShape="1">
            <a:gsLst>
              <a:gs pos="40000">
                <a:srgbClr val="FFFFFF">
                  <a:alpha val="0"/>
                </a:srgbClr>
              </a:gs>
              <a:gs pos="70000">
                <a:srgbClr val="FFFFFF">
                  <a:alpha val="9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8128000" y="2286000"/>
            <a:ext cx="355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AI办公指导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8128000" y="3429000"/>
            <a:ext cx="355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解锁你的AI超级实习生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128000" y="43180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WORK SMARTER WITH AI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8128000" y="5080000"/>
            <a:ext cx="1270000" cy="76200"/>
          </a:xfrm>
          <a:prstGeom prst="roundRect">
            <a:avLst>
              <a:gd name="adj" fmla="val 5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提问公式：角色 + 任务 + 背景 + 要求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889000" cy="1651000"/>
          </a:xfrm>
          <a:prstGeom prst="roundRect">
            <a:avLst>
              <a:gd name="adj" fmla="val 17142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032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1714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角色 (Role)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905000" y="2159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你希望AI扮演什么身份？</a:t>
            </a:r>
            <a:b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例如：资深文案、数据分析师、法律顾问、产品经理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1524000"/>
            <a:ext cx="520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6223000" y="1524000"/>
            <a:ext cx="889000" cy="1651000"/>
          </a:xfrm>
          <a:prstGeom prst="roundRect">
            <a:avLst>
              <a:gd name="adj" fmla="val 17142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032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366000" y="1714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任务 (Task)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366000" y="2159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你希望AI完成什么具体工作？</a:t>
            </a:r>
            <a:b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例如：撰写营销文案、分析季度销售数据、总结会议要点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3429000"/>
            <a:ext cx="520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429000"/>
            <a:ext cx="889000" cy="1651000"/>
          </a:xfrm>
          <a:prstGeom prst="roundRect">
            <a:avLst>
              <a:gd name="adj" fmla="val 17142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937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905000" y="3619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背景 (Context)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905000" y="4064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任务相关的关键背景信息是什么？</a:t>
            </a:r>
            <a:b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例如：项目名称为“X计划”、报告截止日期为本周五、受众是90后用户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3429000"/>
            <a:ext cx="520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223000" y="3429000"/>
            <a:ext cx="889000" cy="1651000"/>
          </a:xfrm>
          <a:prstGeom prst="roundRect">
            <a:avLst>
              <a:gd name="adj" fmla="val 17142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000" y="39370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366000" y="3619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要求 (Requirement)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366000" y="4064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对输出结果有什么具体限制？</a:t>
            </a:r>
            <a:b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例如：字数控制在300字以内、风格幽默风趣、以Markdown表格形式输出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5461000"/>
            <a:ext cx="10668000" cy="889000"/>
          </a:xfrm>
          <a:prstGeom prst="roundRect">
            <a:avLst>
              <a:gd name="adj" fmla="val 17142"/>
            </a:avLst>
          </a:prstGeom>
          <a:solidFill>
            <a:srgbClr val="E8F5E9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000" y="5702300"/>
            <a:ext cx="406400" cy="4064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651000" y="5588000"/>
            <a:ext cx="952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万能句式：“请你扮演一位</a:t>
            </a:r>
            <a: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[角色]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，帮我</a:t>
            </a:r>
            <a: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[任务]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，因为</a:t>
            </a:r>
            <a: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[背景]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。要求输出结果</a:t>
            </a:r>
            <a: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[要求]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。”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互动：思考-配对-分享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任务：如何用公式向AI要一份“团建去哪儿的建议”？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286000"/>
            <a:ext cx="762000" cy="762000"/>
          </a:xfrm>
          <a:prstGeom prst="ellipse">
            <a:avLst/>
          </a:prstGeom>
          <a:solidFill>
            <a:srgbClr val="FFF3E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2476500"/>
            <a:ext cx="381000" cy="381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032000" y="22860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独立思考 (1分钟)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2032000" y="2794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请构思一个包含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“角色、任务、背景、要求”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四要素的完整提示词，为后续的AI提问做准备。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223000" y="2032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477000" y="2286000"/>
            <a:ext cx="762000" cy="762000"/>
          </a:xfrm>
          <a:prstGeom prst="ellipse">
            <a:avLst/>
          </a:prstGeom>
          <a:solidFill>
            <a:srgbClr val="FFF3E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500" y="2476500"/>
            <a:ext cx="381000" cy="381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493000" y="22860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配对分享 (2分钟)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493000" y="2794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与同桌交换提示词，基于“完整性”与“可执行性”互相打分（满分10分），并给出具体的改进建议。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318000"/>
            <a:ext cx="10668000" cy="1778000"/>
          </a:xfrm>
          <a:prstGeom prst="roundRect">
            <a:avLst>
              <a:gd name="adj" fmla="val 8571"/>
            </a:avLst>
          </a:prstGeom>
          <a:solidFill>
            <a:srgbClr val="FFF7EB">
              <a:alpha val="100000"/>
            </a:srgbClr>
          </a:solidFill>
          <a:ln w="12700" cap="flat" cmpd="sng">
            <a:solidFill>
              <a:srgbClr val="FF98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5720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460500" y="45720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E651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参考示例提示词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016000" y="5016500"/>
            <a:ext cx="10160000" cy="952500"/>
          </a:xfrm>
          <a:prstGeom prst="roundRect">
            <a:avLst>
              <a:gd name="adj" fmla="val 10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1206500" y="5143500"/>
            <a:ext cx="9779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A4A4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请你扮演一位专业的团建策划师，为我们团队（20人，平均年龄25岁）推荐3个适合本周末在上海进行的团建地点。要求：方案需包含活动特色、预算范围和交通方式，整体风格要活泼有趣，能让大家放松身心。”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6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0" y="2159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400">
                <a:solidFill>
                  <a:srgbClr val="99999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PRACTICE UNIT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921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实战场景①：写催办邮件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810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 spc="300">
                <a:solidFill>
                  <a:srgbClr val="99999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SCENARIO 01: FOLLOW-UP EMAIL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80000" y="4445000"/>
            <a:ext cx="2032000" cy="2032000"/>
          </a:xfrm>
          <a:prstGeom prst="roundRect">
            <a:avLst>
              <a:gd name="adj" fmla="val 1250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套用公式：生成一封催办邮件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1071" r="21071"/>
          <a:stretch>
            <a:fillRect/>
          </a:stretch>
        </p:blipFill>
        <p:spPr>
          <a:xfrm>
            <a:off x="762000" y="1651000"/>
            <a:ext cx="4572000" cy="4445000"/>
          </a:xfrm>
          <a:prstGeom prst="roundRect">
            <a:avLst>
              <a:gd name="adj" fmla="val 4571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588000" y="1651000"/>
            <a:ext cx="5842000" cy="2032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5778500" y="18415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4CAF5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032000"/>
            <a:ext cx="381000" cy="381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413500" y="19050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核心角色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资深项目经理 (PM)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636000" y="18415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4CAF5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2032000"/>
            <a:ext cx="381000" cy="381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9271000" y="19050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执行任务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撰写正式的催办提醒邮件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778500" y="27305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4CAF5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5500" y="2921000"/>
            <a:ext cx="381000" cy="381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413500" y="27940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任务背景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报告需在本周五前提交汇总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636000" y="27305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4CAF5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3000" y="2921000"/>
            <a:ext cx="381000" cy="381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271000" y="27940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核心要求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语气专业友善，明确Deadline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5588000" y="3937000"/>
            <a:ext cx="5842000" cy="2159000"/>
          </a:xfrm>
          <a:prstGeom prst="roundRect">
            <a:avLst>
              <a:gd name="adj" fmla="val 9411"/>
            </a:avLst>
          </a:prstGeom>
          <a:solidFill>
            <a:srgbClr val="4CAF50">
              <a:alpha val="6000"/>
            </a:srgbClr>
          </a:solidFill>
          <a:ln w="12700" cap="flat" cmpd="sng">
            <a:solidFill>
              <a:srgbClr val="4CAF5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5778500" y="4064000"/>
            <a:ext cx="546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88E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完整提示词 (Prompt) 示例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5778500" y="4445000"/>
            <a:ext cx="5461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5969000" y="4572000"/>
            <a:ext cx="508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请你扮演一位资深项目经理，帮我写一封催办邮件，提醒同事张三尽快提交XX项目的数据分析报告。这份报告需要在本周五下午5点前提交，以便我进行汇总。要求：邮件语气要专业、友善，同时清晰地传达出时间的紧迫感。”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动手练习：生成你的催办邮件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任务目标：催财务部完成展会费用报销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5207000" cy="3175000"/>
          </a:xfrm>
          <a:prstGeom prst="roundRect">
            <a:avLst>
              <a:gd name="adj" fmla="val 48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413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📝 核心步骤与要求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84500"/>
            <a:ext cx="4699000" cy="635000"/>
          </a:xfrm>
          <a:prstGeom prst="roundRect">
            <a:avLst>
              <a:gd name="adj" fmla="val 12000"/>
            </a:avLst>
          </a:prstGeom>
          <a:solidFill>
            <a:srgbClr val="FFF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3124200"/>
            <a:ext cx="355600" cy="355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778000" y="3048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打开常用AI工具（如ChatGPT/文心一言/豆包）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746500"/>
            <a:ext cx="4699000" cy="635000"/>
          </a:xfrm>
          <a:prstGeom prst="roundRect">
            <a:avLst>
              <a:gd name="adj" fmla="val 12000"/>
            </a:avLst>
          </a:prstGeom>
          <a:solidFill>
            <a:srgbClr val="FFF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38862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78000" y="3810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输入自定义提示词，生成一封正式的催办报销邮件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4508500"/>
            <a:ext cx="4699000" cy="762000"/>
          </a:xfrm>
          <a:prstGeom prst="roundRect">
            <a:avLst>
              <a:gd name="adj" fmla="val 10000"/>
            </a:avLst>
          </a:prstGeom>
          <a:solidFill>
            <a:srgbClr val="FFF3E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500" y="47117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778000" y="4572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42424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关键要素必包含：</a:t>
            </a:r>
            <a:r>
              <a:rPr lang="en-US" sz="1200" b="0" i="0" u="none" strike="noStrike">
                <a:solidFill>
                  <a:srgbClr val="61616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角色设定、具体任务、背景信息、详细要求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2159000"/>
            <a:ext cx="5207000" cy="3175000"/>
          </a:xfrm>
          <a:prstGeom prst="roundRect">
            <a:avLst>
              <a:gd name="adj" fmla="val 48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477000" y="2413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参考示例参数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477000" y="29845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FF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3187700"/>
            <a:ext cx="457200" cy="4572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366000" y="30734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示例角色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市场部专员 / 项目助理（可替换为你的真实岗位）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477000" y="4064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FF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500" y="4318000"/>
            <a:ext cx="457200" cy="4572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4191000"/>
            <a:ext cx="3683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示例背景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上个月参加「行业数字化转型展会」产生的差旅、物料与场地费用，至今尚未完成报销流程。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762000" y="5715000"/>
            <a:ext cx="10668000" cy="635000"/>
          </a:xfrm>
          <a:prstGeom prst="roundRect">
            <a:avLst>
              <a:gd name="adj" fmla="val 32000"/>
            </a:avLst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6000" y="5854700"/>
            <a:ext cx="355600" cy="3556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4064000" y="5715000"/>
            <a:ext cx="635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限时挑战：2分钟内完成邮件生成，并粘贴到小组聊天框分享！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8888" b="-3888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651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72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UNIT 04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921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 spc="200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实战场景 ②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683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整理会议纪要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8000" y="4699000"/>
            <a:ext cx="1016000" cy="50800"/>
          </a:xfrm>
          <a:prstGeom prst="roundRect">
            <a:avLst>
              <a:gd name="adj" fmla="val 0"/>
            </a:avLst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0" y="5080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 spc="100">
                <a:solidFill>
                  <a:srgbClr val="9E9E9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会议秘书 · 让杂乱讨论变清晰纪要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从“脏数据”到结构化纪要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给AI一个清晰的模板，它就能帮你快速整理信息。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7613" r="17613"/>
          <a:stretch>
            <a:fillRect/>
          </a:stretch>
        </p:blipFill>
        <p:spPr>
          <a:xfrm>
            <a:off x="762000" y="1905000"/>
            <a:ext cx="4826000" cy="4191000"/>
          </a:xfrm>
          <a:prstGeom prst="roundRect">
            <a:avLst>
              <a:gd name="adj" fmla="val 4848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5842000" y="1905000"/>
            <a:ext cx="5588000" cy="2032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095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540500" y="2095500"/>
            <a:ext cx="381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结构化输出模板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096000" y="2603500"/>
            <a:ext cx="1651000" cy="1143000"/>
          </a:xfrm>
          <a:prstGeom prst="roundRect">
            <a:avLst>
              <a:gd name="adj" fmla="val 8888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223000" y="2730500"/>
            <a:ext cx="1397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核心结论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3048000"/>
            <a:ext cx="1397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7777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会议达成的核心共识与最终决策结果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810500" y="2603500"/>
            <a:ext cx="1651000" cy="1143000"/>
          </a:xfrm>
          <a:prstGeom prst="roundRect">
            <a:avLst>
              <a:gd name="adj" fmla="val 8888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7937500" y="2730500"/>
            <a:ext cx="1397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📋 待办事项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937500" y="3048000"/>
            <a:ext cx="1397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7777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明确具体任务、负责人及截止时间点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9525000" y="2603500"/>
            <a:ext cx="1651000" cy="1143000"/>
          </a:xfrm>
          <a:prstGeom prst="roundRect">
            <a:avLst>
              <a:gd name="adj" fmla="val 8888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9652000" y="2730500"/>
            <a:ext cx="1397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❓ 未决问题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9652000" y="3048000"/>
            <a:ext cx="1397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7777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需要后续跟进讨论或确认的待解决项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5842000" y="4191000"/>
            <a:ext cx="5588000" cy="1905000"/>
          </a:xfrm>
          <a:prstGeom prst="roundRect">
            <a:avLst>
              <a:gd name="adj" fmla="val 10666"/>
            </a:avLst>
          </a:prstGeom>
          <a:solidFill>
            <a:srgbClr val="F0F9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43815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540500" y="4381500"/>
            <a:ext cx="381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高效组合提示词 (Prompt)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096000" y="4889500"/>
            <a:ext cx="5080000" cy="1079500"/>
          </a:xfrm>
          <a:prstGeom prst="roundRect">
            <a:avLst>
              <a:gd name="adj" fmla="val 941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286500" y="5016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请将以下会议原文，按照「结论-待办-未决」三栏格式整理成一份会议纪要，注意准确提取待办事项的负责人姓名与截止时间。\n会议原文：[在此粘贴你的会议记录/语音转写文本]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小组共创：打造最强提示词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762000"/>
          </a:xfrm>
          <a:prstGeom prst="roundRect">
            <a:avLst>
              <a:gd name="adj" fmla="val 20000"/>
            </a:avLst>
          </a:prstGeom>
          <a:solidFill>
            <a:srgbClr val="FFF7ED">
              <a:alpha val="100000"/>
            </a:srgbClr>
          </a:solidFill>
          <a:ln w="12700" cap="flat" cmpd="sng">
            <a:solidFill>
              <a:srgbClr val="FF98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5748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1524000"/>
            <a:ext cx="952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当前任务：</a:t>
            </a: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整理一段包含大量口语、重复与逻辑跳跃的“脏”会议记录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2413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667000"/>
            <a:ext cx="508000" cy="508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651000" y="2730500"/>
            <a:ext cx="139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分组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429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3人快速组建小组，明确各自角色，为共创做好准备。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3429000" y="2413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3000" y="26670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4318000" y="2730500"/>
            <a:ext cx="139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领材料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3683000" y="3429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领取同一段原始会议记录文本，阅读并理解其中的问题。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096000" y="2413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0000" y="26670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985000" y="2730500"/>
            <a:ext cx="139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共创作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350000" y="3429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限时2分钟，群策群力创作一条最精炼、有效的AI提示词。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763000" y="2413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667000"/>
            <a:ext cx="508000" cy="508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9652000" y="2730500"/>
            <a:ext cx="139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秀成果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9017000" y="3429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随机点名小组进行分享，现场测试效果，评选最优方案。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4826000"/>
            <a:ext cx="10668000" cy="1143000"/>
          </a:xfrm>
          <a:prstGeom prst="roundRect">
            <a:avLst>
              <a:gd name="adj" fmla="val 13333"/>
            </a:avLst>
          </a:prstGeom>
          <a:solidFill>
            <a:srgbClr val="FF9800">
              <a:alpha val="1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6000" y="5143500"/>
            <a:ext cx="508000" cy="5080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778000" y="4953000"/>
            <a:ext cx="939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E651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核心挑战点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1778000" y="5397500"/>
            <a:ext cx="939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如何在提示词中巧妙地处理口语化表达的冗余信息？以及如何引导AI自动填补原始记录中缺失的关键逻辑链条？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8888" b="-3888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397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UNIT 05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794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实战场景③：生成周报框架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588000" y="3810000"/>
            <a:ext cx="1016000" cy="76200"/>
          </a:xfrm>
          <a:prstGeom prst="roundRect">
            <a:avLst>
              <a:gd name="adj" fmla="val 50000"/>
            </a:avLst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4191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BEBEB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DRIVEN WORKFLOW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告别空白焦虑：让AI为你搭建框架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33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只需提供你的岗位和本周关键词，AI就能生成个性化的周报框架。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9318" r="19318"/>
          <a:stretch>
            <a:fillRect/>
          </a:stretch>
        </p:blipFill>
        <p:spPr>
          <a:xfrm>
            <a:off x="762000" y="2032000"/>
            <a:ext cx="4572000" cy="4191000"/>
          </a:xfrm>
          <a:prstGeom prst="roundRect">
            <a:avLst>
              <a:gd name="adj" fmla="val 4848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5588000" y="2032000"/>
            <a:ext cx="5842000" cy="1968500"/>
          </a:xfrm>
          <a:prstGeom prst="roundRect">
            <a:avLst>
              <a:gd name="adj" fmla="val 1032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842000" y="2286000"/>
            <a:ext cx="76200" cy="3302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6096000" y="2260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方法传授：Prompt 公式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842000" y="2794000"/>
            <a:ext cx="5334000" cy="1016000"/>
          </a:xfrm>
          <a:prstGeom prst="roundRect">
            <a:avLst>
              <a:gd name="adj" fmla="val 12500"/>
            </a:avLst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032500" y="2921000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“我的岗位是[XX]，本周主要做了[关键词1]、[关键词2]、[关键词3]，请帮我生成一份周报框架，分为‘重点工作’、‘问题复盘’、‘下周计划’三部分。”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588000" y="4191000"/>
            <a:ext cx="5842000" cy="1905000"/>
          </a:xfrm>
          <a:prstGeom prst="roundRect">
            <a:avLst>
              <a:gd name="adj" fmla="val 10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842000" y="4445000"/>
            <a:ext cx="76200" cy="3302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6096000" y="4419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示范迭代：从基础到完善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842000" y="4953000"/>
            <a:ext cx="5334000" cy="508000"/>
          </a:xfrm>
          <a:prstGeom prst="roundRect">
            <a:avLst>
              <a:gd name="adj" fmla="val 20000"/>
            </a:avLst>
          </a:prstGeom>
          <a:solidFill>
            <a:srgbClr val="F9F9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9000" y="50292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477000" y="4953000"/>
            <a:ext cx="457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第一轮：</a:t>
            </a:r>
            <a:r>
              <a:rPr lang="en-US" sz="1200" b="0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根据指令，快速生成包含三大模块的基础周报框架。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5842000" y="5588000"/>
            <a:ext cx="5334000" cy="508000"/>
          </a:xfrm>
          <a:prstGeom prst="roundRect">
            <a:avLst>
              <a:gd name="adj" fmla="val 20000"/>
            </a:avLst>
          </a:prstGeom>
          <a:solidFill>
            <a:srgbClr val="F9F9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9000" y="56642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477000" y="5588000"/>
            <a:ext cx="457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第二轮 (追加)：</a:t>
            </a:r>
            <a:r>
              <a:rPr lang="en-US" sz="1200" b="0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“请在‘重点工作’部分，为每一项工作补充可量化的成果描述。”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课程大纲 Agenda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032000"/>
            <a:ext cx="101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286000" y="1841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破除神话，建立认知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286000" y="2286000"/>
            <a:ext cx="342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掌握AI的能力边界，知道它能做什么，不能做什么。建立理性、客观的AI使用观。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477000" y="17780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477000" y="2032000"/>
            <a:ext cx="101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747000" y="1841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掌握“咒语”——提问公式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747000" y="2286000"/>
            <a:ext cx="342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学习与AI高效沟通的核心方法论，让你的指令更精准，大幅提升AI的产出质量。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35560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016000" y="3810000"/>
            <a:ext cx="101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2286000" y="3619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实战场景①：写催办邮件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2286000" y="4064000"/>
            <a:ext cx="342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针对职场中常见的协作场景，让AI帮你写出既得体礼貌，又能高效推进事项的催办邮件。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477000" y="35560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477000" y="3810000"/>
            <a:ext cx="101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747000" y="3619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实战场景②：整理会议纪要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747000" y="4064000"/>
            <a:ext cx="342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解决会后整理的痛点，用AI将杂乱的会议录音或速记快速转化为结构化、重点突出的会议纪要。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62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1016000" y="52705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1016000" y="5524500"/>
            <a:ext cx="101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2286000" y="5334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实战场景③：生成周报框架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2286000" y="5778500"/>
            <a:ext cx="3429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针对“周五焦虑”，让AI根据工作内容快速搭建专业的周报框架，提升汇报效率。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6223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477000" y="52705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6477000" y="5524500"/>
            <a:ext cx="101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7747000" y="5334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综合挑战与知识地图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7747000" y="5778500"/>
            <a:ext cx="3429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融会贯通前面所学的技巧，挑战综合任务，并构建完整的AI办公知识体系。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个人实操：生成你的专属周报框架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432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📝 任务：构建你的周报框架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2413000"/>
            <a:ext cx="4699000" cy="889000"/>
          </a:xfrm>
          <a:prstGeom prst="roundRect">
            <a:avLst>
              <a:gd name="adj" fmla="val 14285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206500" y="2603500"/>
            <a:ext cx="508000" cy="5080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206500" y="26670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8500" y="26543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540000" y="2603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打开常用的 AI 工具，准备开始对话。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429000"/>
            <a:ext cx="4699000" cy="889000"/>
          </a:xfrm>
          <a:prstGeom prst="roundRect">
            <a:avLst>
              <a:gd name="adj" fmla="val 14285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206500" y="3619500"/>
            <a:ext cx="508000" cy="5080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206500" y="36830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8500" y="36703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2540000" y="3619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准确描述你的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岗位名称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+ 本周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3个核心关键词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445000"/>
            <a:ext cx="4699000" cy="889000"/>
          </a:xfrm>
          <a:prstGeom prst="roundRect">
            <a:avLst>
              <a:gd name="adj" fmla="val 14285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206500" y="4635500"/>
            <a:ext cx="508000" cy="5080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206500" y="46990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8500" y="46863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2540000" y="4635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应用提示词公式，指令AI生成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个人化周报框架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5461000"/>
            <a:ext cx="4699000" cy="635000"/>
          </a:xfrm>
          <a:prstGeom prst="roundRect">
            <a:avLst>
              <a:gd name="adj" fmla="val 2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1206500" y="5562600"/>
            <a:ext cx="431800" cy="4318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206500" y="5626100"/>
            <a:ext cx="4318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68500" y="5600700"/>
            <a:ext cx="355600" cy="3556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2540000" y="5562600"/>
            <a:ext cx="2921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复制结果到文档，检查是否符合预期。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223000" y="1524000"/>
            <a:ext cx="4953000" cy="4699000"/>
          </a:xfrm>
          <a:prstGeom prst="roundRect">
            <a:avLst>
              <a:gd name="adj" fmla="val 432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223000" y="1524000"/>
            <a:ext cx="4953000" cy="762000"/>
          </a:xfrm>
          <a:prstGeom prst="roundRect">
            <a:avLst>
              <a:gd name="adj" fmla="val 26666"/>
            </a:avLst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6477000" y="1676400"/>
            <a:ext cx="4445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参考话术示例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477000" y="2540000"/>
            <a:ext cx="4445000" cy="2286000"/>
          </a:xfrm>
          <a:prstGeom prst="roundRect">
            <a:avLst>
              <a:gd name="adj" fmla="val 6666"/>
            </a:avLst>
          </a:prstGeom>
          <a:solidFill>
            <a:srgbClr val="FFF3E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1000" y="2794000"/>
            <a:ext cx="457200" cy="4572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7366000" y="2794000"/>
            <a:ext cx="3302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“你好，我的岗位是</a:t>
            </a:r>
            <a:r>
              <a:rPr lang="en-US" sz="12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新媒体运营</a:t>
            </a:r>
            <a: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b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本周的核心工作关键词是：</a:t>
            </a:r>
            <a:b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‘公众号推文排版’、‘短视频脚本剪辑’、‘社群用户增长分析’。</a:t>
            </a:r>
            <a:b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请帮我生成一份结构化的周报框架，谢谢。”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6477000" y="5080000"/>
            <a:ext cx="4445000" cy="762000"/>
          </a:xfrm>
          <a:prstGeom prst="roundRect">
            <a:avLst>
              <a:gd name="adj" fmla="val 20000"/>
            </a:avLst>
          </a:prstGeom>
          <a:solidFill>
            <a:srgbClr val="F0F9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31000" y="5245100"/>
            <a:ext cx="406400" cy="406400"/>
          </a:xfrm>
          <a:prstGeom prst="rect">
            <a:avLst/>
          </a:prstGeom>
        </p:spPr>
      </p:pic>
      <p:sp>
        <p:nvSpPr>
          <p:cNvPr id="33" name="AutoShape 33"/>
          <p:cNvSpPr/>
          <p:nvPr/>
        </p:nvSpPr>
        <p:spPr>
          <a:xfrm>
            <a:off x="7366000" y="5207000"/>
            <a:ext cx="330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2424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提示：关键词越具体，生成的框架越贴合实际工作。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8888" b="-3888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UNIT 06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921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综合挑战 + 知识地图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937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SYNTHESIS &amp; KNOWLEDGE MAP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8000" y="4699000"/>
            <a:ext cx="1016000" cy="50800"/>
          </a:xfrm>
          <a:prstGeom prst="roundRect">
            <a:avLst>
              <a:gd name="adj" fmla="val 50000"/>
            </a:avLst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综合挑战：成为“AI驯服师”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14500"/>
            <a:ext cx="469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终极考验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095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目标：使用 AI 生成一份专业的“扫地机器人”竞品分析框架。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2921000"/>
            <a:ext cx="5207000" cy="1587500"/>
          </a:xfrm>
          <a:prstGeom prst="roundRect">
            <a:avLst>
              <a:gd name="adj" fmla="val 96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016000" y="3111500"/>
            <a:ext cx="469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📝 核心任务与交付标准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556000"/>
            <a:ext cx="4699000" cy="762000"/>
          </a:xfrm>
          <a:prstGeom prst="roundRect">
            <a:avLst>
              <a:gd name="adj" fmla="val 13333"/>
            </a:avLst>
          </a:prstGeom>
          <a:solidFill>
            <a:srgbClr val="4CAF5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143000" y="36576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核心维度：必须包含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价格、续航、口碑</a:t>
            </a:r>
            <a:r>
              <a:rPr lang="en-US" sz="1200" b="0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三大指标。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交付格式：结构化的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表格</a:t>
            </a:r>
            <a:r>
              <a:rPr lang="en-US" sz="1200" b="0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呈现，限时</a:t>
            </a:r>
            <a:r>
              <a:rPr lang="en-US" sz="1200" b="1" i="0" u="none" strike="noStrike">
                <a:solidFill>
                  <a:srgbClr val="EB575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5分钟</a:t>
            </a:r>
            <a:r>
              <a:rPr lang="en-US" sz="1200" b="0" i="0" u="none" strike="noStrike">
                <a:solidFill>
                  <a:srgbClr val="3C3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内完成。</a:t>
            </a:r>
            <a:endParaRPr lang="en-US" sz="1200" b="0" i="0" u="none" strike="noStrike">
              <a:solidFill>
                <a:srgbClr val="3C3C3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62000" y="47625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016000" y="4889500"/>
            <a:ext cx="4699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🧩 任务拆解思维 (Prompt Engineering)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5270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F0F9F0">
              <a:alpha val="100000"/>
            </a:srgbClr>
          </a:solidFill>
          <a:ln w="12700" cap="flat" cmpd="sng">
            <a:solidFill>
              <a:srgbClr val="4CAF5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79500" y="5334000"/>
            <a:ext cx="139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① 工作类型?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市场分析报告</a:t>
            </a:r>
            <a:endParaRPr lang="en-US" sz="10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2667000" y="5270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F0F9F0">
              <a:alpha val="100000"/>
            </a:srgbClr>
          </a:solidFill>
          <a:ln w="12700" cap="flat" cmpd="sng">
            <a:solidFill>
              <a:srgbClr val="4CAF5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2730500" y="5334000"/>
            <a:ext cx="139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② 输出格式?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结构化对比表格</a:t>
            </a:r>
            <a:endParaRPr lang="en-US" sz="10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18000" y="5270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F0F9F0">
              <a:alpha val="100000"/>
            </a:srgbClr>
          </a:solidFill>
          <a:ln w="12700" cap="flat" cmpd="sng">
            <a:solidFill>
              <a:srgbClr val="4CAF5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4381500" y="5334000"/>
            <a:ext cx="139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③ 特殊要求?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指定三大分析维度</a:t>
            </a:r>
            <a:endParaRPr lang="en-US" sz="10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223000" y="1524000"/>
            <a:ext cx="4953000" cy="4635500"/>
          </a:xfrm>
          <a:prstGeom prst="roundRect">
            <a:avLst>
              <a:gd name="adj" fmla="val 438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l="14843" r="14843"/>
          <a:stretch>
            <a:fillRect/>
          </a:stretch>
        </p:blipFill>
        <p:spPr>
          <a:xfrm>
            <a:off x="6477000" y="1778000"/>
            <a:ext cx="4445000" cy="3556000"/>
          </a:xfrm>
          <a:prstGeom prst="roundRect">
            <a:avLst>
              <a:gd name="adj" fmla="val 428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21" name="AutoShape 21"/>
          <p:cNvSpPr/>
          <p:nvPr/>
        </p:nvSpPr>
        <p:spPr>
          <a:xfrm>
            <a:off x="6477000" y="54610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找到线索，走出迷宫，驯服AI！</a:t>
            </a:r>
            <a:endParaRPr lang="en-US"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知识地图：今日所学一览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762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用一张思维导图，回顾我们今天的全部旅程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095500"/>
            <a:ext cx="812800" cy="8128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2479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032000" y="20955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核心认知：AI是超级模仿者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2032000" y="2667000"/>
            <a:ext cx="3683000" cy="508000"/>
          </a:xfrm>
          <a:prstGeom prst="roundRect">
            <a:avLst>
              <a:gd name="adj" fmla="val 15000"/>
            </a:avLst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2159000" y="2768600"/>
            <a:ext cx="342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88E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✨ 优势：模式化文本 · 信息整合 · 头脑风暴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2032000" y="3302000"/>
            <a:ext cx="3683000" cy="508000"/>
          </a:xfrm>
          <a:prstGeom prst="roundRect">
            <a:avLst>
              <a:gd name="adj" fmla="val 15000"/>
            </a:avLst>
          </a:prstGeom>
          <a:solidFill>
            <a:srgbClr val="FFF3E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2159000" y="3403600"/>
            <a:ext cx="342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EF6C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🚧 边界：情感判断 · 事实核查 · 创新突破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223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477000" y="2095500"/>
            <a:ext cx="812800" cy="8128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9400" y="22479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7493000" y="20955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核心方法：万能提问公式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493000" y="2667000"/>
            <a:ext cx="3683000" cy="889000"/>
          </a:xfrm>
          <a:prstGeom prst="roundRect">
            <a:avLst>
              <a:gd name="adj" fmla="val 11428"/>
            </a:avLst>
          </a:prstGeom>
          <a:solidFill>
            <a:srgbClr val="F1F8E9">
              <a:alpha val="100000"/>
            </a:srgbClr>
          </a:solidFill>
          <a:ln w="12700" cap="flat" cmpd="sng">
            <a:solidFill>
              <a:srgbClr val="C5E1A5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0" y="2857500"/>
            <a:ext cx="762000" cy="508000"/>
          </a:xfrm>
          <a:prstGeom prst="roundRect">
            <a:avLst>
              <a:gd name="adj" fmla="val 1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角色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509000" y="2857500"/>
            <a:ext cx="762000" cy="508000"/>
          </a:xfrm>
          <a:prstGeom prst="roundRect">
            <a:avLst>
              <a:gd name="adj" fmla="val 1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任务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9398000" y="2857500"/>
            <a:ext cx="762000" cy="508000"/>
          </a:xfrm>
          <a:prstGeom prst="roundRect">
            <a:avLst>
              <a:gd name="adj" fmla="val 1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背景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62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016000" y="4508500"/>
            <a:ext cx="812800" cy="8128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400" y="4660900"/>
            <a:ext cx="508000" cy="5080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2032000" y="45085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三大实战场景应用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2032000" y="5080000"/>
            <a:ext cx="3683000" cy="406400"/>
          </a:xfrm>
          <a:prstGeom prst="roundRect">
            <a:avLst>
              <a:gd name="adj" fmla="val 18750"/>
            </a:avLst>
          </a:prstGeom>
          <a:solidFill>
            <a:srgbClr val="F5F5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2159000" y="5130800"/>
            <a:ext cx="342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📧 写邮件：套用公式，实现专业高效沟通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2032000" y="5588000"/>
            <a:ext cx="3683000" cy="406400"/>
          </a:xfrm>
          <a:prstGeom prst="roundRect">
            <a:avLst>
              <a:gd name="adj" fmla="val 18750"/>
            </a:avLst>
          </a:prstGeom>
          <a:solidFill>
            <a:srgbClr val="F5F5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2159000" y="5638800"/>
            <a:ext cx="342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📋 生成周报：输入关键词，快速搭建内容框架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6223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477000" y="4508500"/>
            <a:ext cx="812800" cy="8128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9400" y="4660900"/>
            <a:ext cx="508000" cy="5080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7493000" y="45085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综合应用：复杂任务拆解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7493000" y="5080000"/>
            <a:ext cx="3683000" cy="1016000"/>
          </a:xfrm>
          <a:prstGeom prst="roundRect">
            <a:avLst>
              <a:gd name="adj" fmla="val 10000"/>
            </a:avLst>
          </a:prstGeom>
          <a:solidFill>
            <a:srgbClr val="F0F7FF">
              <a:alpha val="100000"/>
            </a:srgbClr>
          </a:solidFill>
          <a:ln w="12700" cap="flat" cmpd="sng">
            <a:solidFill>
              <a:srgbClr val="BBDEF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7620000" y="51435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5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🔍</a:t>
            </a:r>
            <a:r>
              <a:rPr lang="en-US" sz="1100" b="1" i="0" u="none" strike="noStrike">
                <a:solidFill>
                  <a:srgbClr val="45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分析工作类型：</a:t>
            </a:r>
            <a:r>
              <a:rPr lang="en-US" sz="1100" b="0" i="0" u="none" strike="noStrike">
                <a:solidFill>
                  <a:srgbClr val="45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区分重复性、创造性与协作性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45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</a:t>
            </a:r>
            <a:r>
              <a:rPr lang="en-US" sz="1100" b="1" i="0" u="none" strike="noStrike">
                <a:solidFill>
                  <a:srgbClr val="45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确认特殊需求：</a:t>
            </a:r>
            <a:r>
              <a:rPr lang="en-US" sz="1100" b="0" i="0" u="none" strike="noStrike">
                <a:solidFill>
                  <a:srgbClr val="45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明确语气语调、排版与输出载体</a:t>
            </a:r>
            <a:endParaRPr lang="en-US" sz="1100" b="0" i="0" u="none" strike="noStrike">
              <a:solidFill>
                <a:srgbClr val="455A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794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感谢观看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937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 spc="200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这只是开始，不是结束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826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 spc="300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LET'S EXPLORE THE FUTURE OF AI TOGETHER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70500" y="381000"/>
            <a:ext cx="1651000" cy="1651000"/>
          </a:xfrm>
          <a:prstGeom prst="ellipse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</p:pic>
      <p:sp>
        <p:nvSpPr>
          <p:cNvPr id="3" name="AutoShape 3"/>
          <p:cNvSpPr/>
          <p:nvPr/>
        </p:nvSpPr>
        <p:spPr>
          <a:xfrm>
            <a:off x="0" y="2159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UNIT 01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302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破除神话，建立认知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2545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9999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BREAK MYTHS &amp; BUILD COGNITION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461000" y="4953000"/>
            <a:ext cx="1270000" cy="76200"/>
          </a:xfrm>
          <a:prstGeom prst="roundRect">
            <a:avLst>
              <a:gd name="adj" fmla="val 50000"/>
            </a:avLst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兴趣钩子：你的专属“超级实习生”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3048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79500" y="1968500"/>
            <a:ext cx="812800" cy="812800"/>
          </a:xfrm>
          <a:prstGeom prst="ellipse">
            <a:avLst/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2700" y="21717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095500" y="2095500"/>
            <a:ext cx="3556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为什么是“超级实习生”？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79500" y="29210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“如果现在有一位‘实习生’能帮你写邮件、做表格、想方案，而且随叫随到、从不说累，但你必须学会正确指挥他。今天，我们就来领回这位实习生——AI。”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1651000"/>
            <a:ext cx="5207000" cy="3048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540500" y="1968500"/>
            <a:ext cx="812800" cy="812800"/>
          </a:xfrm>
          <a:prstGeom prst="ellipse">
            <a:avLst/>
          </a:prstGeom>
          <a:solidFill>
            <a:srgbClr val="FFF3E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3700" y="21717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7556500" y="2095500"/>
            <a:ext cx="3556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本单元核心目标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540500" y="29210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学完这 15 分钟，你将能清晰、准确地说出：</a:t>
            </a:r>
            <a:br>
              <a:rPr lang="en-US" sz="12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AI 在办公场景中最擅长的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 件事</a:t>
            </a:r>
            <a:br>
              <a:rPr lang="en-US" sz="12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 AI 在办公场景中最不擅长的</a:t>
            </a:r>
            <a:r>
              <a:rPr lang="en-US" sz="1200" b="1" i="0" u="none" strike="noStrike">
                <a:solidFill>
                  <a:srgbClr val="FF572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 件事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572000" y="5207000"/>
            <a:ext cx="3048000" cy="711200"/>
          </a:xfrm>
          <a:prstGeom prst="roundRect">
            <a:avLst>
              <a:gd name="adj" fmla="val 5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4CAF50">
                <a:alpha val="3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572000" y="5207000"/>
            <a:ext cx="3048000" cy="711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开启 15 分钟 AI 学习之旅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AI是“超级模仿者”，不是“思考者”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1114" r="21114"/>
          <a:stretch>
            <a:fillRect/>
          </a:stretch>
        </p:blipFill>
        <p:spPr>
          <a:xfrm>
            <a:off x="762000" y="1524000"/>
            <a:ext cx="4826000" cy="4699000"/>
          </a:xfrm>
          <a:prstGeom prst="roundRect">
            <a:avLst>
              <a:gd name="adj" fmla="val 4324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842000" y="1524000"/>
            <a:ext cx="5334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6096000" y="1651000"/>
            <a:ext cx="482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AI并不具备真正的意识或情感，它的强大能力来源于对海量数据的学习和模仿。它能写出看似富有创意的文案，是因为它学习了成千上万的优秀文案；它能回答问题，是因为它匹配了最相似的答案模式。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842000" y="2921000"/>
            <a:ext cx="5334000" cy="1397000"/>
          </a:xfrm>
          <a:prstGeom prst="roundRect">
            <a:avLst>
              <a:gd name="adj" fmla="val 10909"/>
            </a:avLst>
          </a:prstGeom>
          <a:solidFill>
            <a:srgbClr val="4CAF50">
              <a:alpha val="8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3251200"/>
            <a:ext cx="711200" cy="711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985000" y="311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模仿 (Imitation)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985000" y="3556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AI的核心能力是基于海量数据进行模式匹配和生成，它所产出的内容本质上是对已有数据的重组与复刻。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842000" y="4572000"/>
            <a:ext cx="5334000" cy="1397000"/>
          </a:xfrm>
          <a:prstGeom prst="roundRect">
            <a:avLst>
              <a:gd name="adj" fmla="val 10909"/>
            </a:avLst>
          </a:prstGeom>
          <a:solidFill>
            <a:srgbClr val="FF9800">
              <a:alpha val="8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4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4902200"/>
            <a:ext cx="711200" cy="711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985000" y="4762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57C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非思考 (Not Thinking)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985000" y="5207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AI不理解内容的真正含义，没有自我意识、主观判断或情感体验，它只是执行预设的算法逻辑。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AI的优势与边界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AI在处理特定类型的任务时效率极高，但在另一些方面则表现不佳。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4318000" cy="4064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9999" r="19999"/>
          <a:stretch>
            <a:fillRect/>
          </a:stretch>
        </p:blipFill>
        <p:spPr>
          <a:xfrm>
            <a:off x="889000" y="2032000"/>
            <a:ext cx="4064000" cy="3810000"/>
          </a:xfrm>
          <a:prstGeom prst="roundRect">
            <a:avLst>
              <a:gd name="adj" fmla="val 400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7" name="AutoShape 7"/>
          <p:cNvSpPr/>
          <p:nvPr/>
        </p:nvSpPr>
        <p:spPr>
          <a:xfrm>
            <a:off x="5334000" y="1905000"/>
            <a:ext cx="6096000" cy="2032000"/>
          </a:xfrm>
          <a:prstGeom prst="roundRect">
            <a:avLst>
              <a:gd name="adj" fmla="val 7500"/>
            </a:avLst>
          </a:prstGeom>
          <a:solidFill>
            <a:srgbClr val="4CAF50">
              <a:alpha val="8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5524500" y="2095500"/>
            <a:ext cx="609600" cy="6096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6100" y="21971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350000" y="20955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擅长 (Strengths)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350000" y="2667000"/>
            <a:ext cx="482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模式化文本处理：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快速撰写通知、邮件、报告初稿等标准化内容。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信息整合与总结：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极速阅读长篇文档，精准提炼核心观点与关键信息。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头脑风暴辅助：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基于海量数据，提供多样化的创意灵感与发散思路。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334000" y="4191000"/>
            <a:ext cx="6096000" cy="2032000"/>
          </a:xfrm>
          <a:prstGeom prst="roundRect">
            <a:avLst>
              <a:gd name="adj" fmla="val 7500"/>
            </a:avLst>
          </a:prstGeom>
          <a:solidFill>
            <a:srgbClr val="FF9800">
              <a:alpha val="8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5524500" y="4381500"/>
            <a:ext cx="609600" cy="6096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6100" y="44831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350000" y="43815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不擅长 (Weaknesses)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350000" y="4953000"/>
            <a:ext cx="482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情感深度共情：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无法真正理解人类复杂的情绪变化与话语潜台词。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严谨事实核查：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易产生“幻觉”编造虚假信息，结论需人工严格验证。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颠覆性原创突破：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仅基于现有数据训练，难以产生真正的创造性思想。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互动：举手投票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你认为以下哪项工作，AI 目前做得最差？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3302000" cy="2159000"/>
          </a:xfrm>
          <a:prstGeom prst="roundRect">
            <a:avLst>
              <a:gd name="adj" fmla="val 9411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286000"/>
            <a:ext cx="609600" cy="6096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2413000"/>
            <a:ext cx="6096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841500" y="23495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写促销文案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1115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77777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非常擅长模式化的文本生成，能快速产出符合营销套路的标准文案。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2032000"/>
            <a:ext cx="3302000" cy="2159000"/>
          </a:xfrm>
          <a:prstGeom prst="roundRect">
            <a:avLst>
              <a:gd name="adj" fmla="val 9411"/>
            </a:avLst>
          </a:prstGeom>
          <a:solidFill>
            <a:srgbClr val="FFFFFF">
              <a:alpha val="95000"/>
            </a:srgbClr>
          </a:solidFill>
          <a:ln w="25400" cap="flat" cmpd="sng">
            <a:solidFill>
              <a:srgbClr val="FF9800">
                <a:alpha val="100000"/>
              </a:srgbClr>
            </a:solidFill>
            <a:prstDash val="solid"/>
            <a:round/>
          </a:ln>
          <a:effectLst>
            <a:outerShdw blurRad="203200" dist="762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2286000"/>
            <a:ext cx="609600" cy="6096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699000" y="2413000"/>
            <a:ext cx="6096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524500" y="23495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判断情绪真假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99000" y="31115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77777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缺乏真实的共情能力，难以精准捕捉人类复杂的情绪变化与潜台词。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28000" y="2032000"/>
            <a:ext cx="3302000" cy="2159000"/>
          </a:xfrm>
          <a:prstGeom prst="roundRect">
            <a:avLst>
              <a:gd name="adj" fmla="val 9411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382000" y="2286000"/>
            <a:ext cx="609600" cy="609600"/>
          </a:xfrm>
          <a:prstGeom prst="ellipse">
            <a:avLst/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382000" y="2413000"/>
            <a:ext cx="6096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207500" y="23495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总结新闻要点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82000" y="31115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77777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擅长海量信息的整合与提炼，能高效梳理长篇新闻的核心脉络。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62000" y="4445000"/>
            <a:ext cx="10668000" cy="1651000"/>
          </a:xfrm>
          <a:prstGeom prst="roundRect">
            <a:avLst>
              <a:gd name="adj" fmla="val 12307"/>
            </a:avLst>
          </a:prstGeom>
          <a:solidFill>
            <a:srgbClr val="FFF8E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4762500"/>
            <a:ext cx="762000" cy="762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2032000" y="4826000"/>
            <a:ext cx="177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答案：B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5361804">
            <a:off x="3365500" y="5264185"/>
            <a:ext cx="114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9800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4191000" y="4762500"/>
            <a:ext cx="127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核心原因：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191000" y="5207000"/>
            <a:ext cx="673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目前无法真正理解人类的复杂情感和语境，容易误解讽刺、反话或隐藏的情绪。因此在需要深度共情和情感判断的任务上，是其当前的明显短板。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8888" b="-3888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016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FF98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UNIT 02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540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掌握“咒语”——提问公式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683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THE PROMPT FORMULA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8000" y="4572000"/>
            <a:ext cx="1016000" cy="50800"/>
          </a:xfrm>
          <a:prstGeom prst="roundRect">
            <a:avLst>
              <a:gd name="adj" fmla="val 0"/>
            </a:avLst>
          </a:prstGeom>
          <a:solidFill>
            <a:srgbClr val="FF98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提问的“魔法”：从“小学生作文”到“总监发言”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同一件事，两种问法，结果截然不同。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7613" r="17613"/>
          <a:stretch>
            <a:fillRect/>
          </a:stretch>
        </p:blipFill>
        <p:spPr>
          <a:xfrm>
            <a:off x="762000" y="1905000"/>
            <a:ext cx="4826000" cy="4191000"/>
          </a:xfrm>
          <a:prstGeom prst="roundRect">
            <a:avLst>
              <a:gd name="adj" fmla="val 4848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5842000" y="1905000"/>
            <a:ext cx="5588000" cy="1905000"/>
          </a:xfrm>
          <a:prstGeom prst="roundRect">
            <a:avLst>
              <a:gd name="adj" fmla="val 8000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095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540500" y="2095500"/>
            <a:ext cx="4445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Bad Prompt / 坏提问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096000" y="2540000"/>
            <a:ext cx="5080000" cy="635000"/>
          </a:xfrm>
          <a:prstGeom prst="roundRect">
            <a:avLst>
              <a:gd name="adj" fmla="val 1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286500" y="27051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“帮我写个通知”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096000" y="3302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结果：内容简陋，缺乏细节，往往需要大量修改才能使用。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842000" y="4064000"/>
            <a:ext cx="5588000" cy="2159000"/>
          </a:xfrm>
          <a:prstGeom prst="roundRect">
            <a:avLst>
              <a:gd name="adj" fmla="val 7058"/>
            </a:avLst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4254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540500" y="4254500"/>
            <a:ext cx="4445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Good Prompt / 好提问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096000" y="4699000"/>
            <a:ext cx="5080000" cy="825500"/>
          </a:xfrm>
          <a:prstGeom prst="roundRect">
            <a:avLst>
              <a:gd name="adj" fmla="val 1230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286500" y="4826000"/>
            <a:ext cx="469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“请扮演资深项目经理，写一封Q3复盘会通知。要求：语气正式简洁，包含会议主题、时间、地点及需准备的材料。”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096000" y="56515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结果：内容完整，结构清晰，信息要素齐全，可直接使用。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4022</Words>
  <Application>WPS 演示</Application>
  <PresentationFormat/>
  <Paragraphs>385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kevin</cp:lastModifiedBy>
  <cp:revision>1</cp:revision>
  <dcterms:created xsi:type="dcterms:W3CDTF">2026-04-16T14:32:13Z</dcterms:created>
  <dcterms:modified xsi:type="dcterms:W3CDTF">2026-04-16T14:32:13Z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