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8.svg" ContentType="image/svg+xml"/>
  <Override PartName="/ppt/media/image39.svg" ContentType="image/svg+xml"/>
  <Override PartName="/ppt/media/image4.svg" ContentType="image/svg+xml"/>
  <Override PartName="/ppt/media/image40.svg" ContentType="image/svg+xml"/>
  <Override PartName="/ppt/media/image41.svg" ContentType="image/svg+xml"/>
  <Override PartName="/ppt/media/image42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分享。今天我们将深入探讨电信运营商如何系统性地规划和落地AI应用。这份专项清单基于数据治理、人机协同等十大通用原则，结合行业最佳实践，为大家提供一条清晰、可执行的AI落地路径。我们将从网络运维、客户服务到数据安全等多个维度，剖析AI如何为电信行业创造真正的价值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第三部分，我们来谈谈AI落地的基石——数据治理与安全。没有高质量、安全合规的数据，再强大的AI模型也无从谈起。这部分将介绍运营商如何构建高质量数据集，并利用AI本身来加强数据安全治理。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数据是AI的燃料。中国联通和中国电信的实践表明，建设高质量、合规的行业数据集是AI成功的前提。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这需要我们投入至少30%的精力在数据治理上，建立从采集到评估的全流程管理体系。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只有打好数据基础，上层的AI应用才能发挥最大效能。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有趣的是，AI本身也可以成为数据安全的守护者。四川电信和中国移动的案例展示了如何利用AI进行数据分类分级和安全治理，不仅准确率和效率远超人工，还能显著降低运营成本。这体现了AI在提升企业整体安全水位方面的巨大潜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第四部分，我们转向营销与渠道领域。这里是AI落地的理想试验田，因为它风险相对较低，即使尝试失败，也不会影响核心业务。我们将探讨如何从这里起步，逐步深化AI的应用。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在营销领域，AI的目标是赋能一线人员。中国电信和福建移动通过构建AI工具矩阵，显著提升了用户画像的精准度和营销转化率。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这里的关键原则是“小步快跑”，从风险低、见效快的功能入手，逐步建立用户信任。同时，必须建立有效的人机协同和持续学习机制，让AI真正成为一线员工的得力助手，而不是替代者。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最后，我们来到第五部分，也是最关键的部分：综合建议与注意事项。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我们将提供一个落地优先级表，并深入探讨电信行业独有的AI实施原则，最后给出成本与ROI的核算建议，帮助大家做出更明智的决策。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优先级表为大家提供了一个清晰的行动路线图。第一梯队是网络自动化和能耗优化，它们的投资回报率最高，应优先布局。第二梯队是客服智能化和数据安全治理，能带来显著的体验和安全提升。第三梯队是营销渠道AI，适合作为试点项目。而贯穿所有项目的基础层，是数据治理，必须从一开始就给予足够重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电信行业落地AI，有两个必须遵守的“安全原则”。第一是“应急回退”，特别是在网络自动化场景，必须有自动熔断机制，防止AI误判造成灾难性后果。第二是“结果可撤销”，任何由AI发起的配置变更都必须能一键撤回，确保操作的安全性和可控性。这两点是电信级AI应用的生命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另外两个关键原则是“领域适配”和“合规边界”。通用大模型不懂电信专业知识，因此我们需要通过RAG或专业微调，让AI“懂行”。更重要的是合规，用户数据是绝对的红线，必须进行脱敏处理，并且所有操作都要有迹可循。某省运营商通过双人复核机制，实现了内部数据泄露事件归零，这是一个很好的实践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还建议对可解释性进行分级。对于客户流失预测等高风险决策，必须使用SHAP等工具给出详细解释；而对于会议纪要等场景，简单的结果展示就足够了。此外，建立有效的持续学习反馈机制至关重要。无论是运维人员对AI建议的操作，还是客服人员对AI摘要的修改，都应成为模型自我优化的宝贵养料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分享将分为五个部分。首先，我们将聚焦于投资回报率最高的“网络与运维”领域。接着，探讨如何通过AI提升“客户服务与体验”。第三部分，我们将强调“数据治理与安全”作为AI落地基石的重要性。第四部分，介绍在“营销与渠道”领域如何小步快跑地引入AI。最后，我们将给出综合性的落地建议、行业特别注意事项以及成本ROI的核算方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必须回归商业本质：成本与ROI。目前，AI在电信行业主要是作为“利润防御武器”，通过削减运营支出来创造价值。在启动项目前，必须清晰地核算AI的总成本，并与传统模式进行对比。要特别注意数据标注、算力和合规这些电信特有的成本项。如果算下来不划算，那么保持半自动模式或暂缓上线，可能是更明智的选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我的分享到此结束，感谢大家的聆听。希望这份专项清单能为大家在AI落地的道路上提供有价值的参考。现在是问答环节，欢迎大家提问交流。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我们首先进入第一部分：网络与运维。根据NVIDIA 2026年的行业报告，网络自动化已超越客户体验，成为运营商AI投资的第一优先级。这是因为随着网络复杂度的指数级增长，人工管理已达极限，而AI能够带来显著的成本降低和效率提升。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网络故障预测与自愈是AI在电信领域最具价值的应用之一。它将传统的“事后抢修”模式转变为“事前预防”。以中国电信的星辰大模型为例，其故障处理自动化率高达86%，能提前24小时预测故障，准确率超过90%。这不仅极大提升了网络稳定性，还能带来显著的成本节约。在实施中，我们强调可解释性和人机协同，确保AI的决策透明可信，并与运维人员形成高效配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网络优化和家宽运维的智能体应用。中国联通的无线网络优化智能体，通过大模型实现了从“人找方案”到“方案找人”的转变，报告效率提升50%。这里的关键是持续学习，让模型在实践中不断进化。同样，北京移动的家宽智能体，通过前期扎实的数据治理，实现了超过95%的诊断准确率，成为一线装维人员的得力助手。这两个案例都说明了AI如何将专家经验规模化，赋能一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绿色发展和精细化运营方面，AI同样大有可为。通过AI进行能耗优化，如黑龙江电信的案例所示，节能效果非常显著，是快速实现ROI的好选择。而在更高阶的网络切片领域，亚信科技与中国移动合作，实现了商业意图到网络动作的自动化。这里的关键在于可解释性，必须让运营团队理解资源分配的逻辑，以确保公平和高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现在我们进入第二部分：客户服务与体验。这是AI应用最广、用户感知最强的领域。通过AI，运营商不仅能提升服务效率，更能主动洞察用户需求，预判风险，从而提升整体客户满意度。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智能客服是AI应用的典型场景。上海电信的实践展示了如何从简单的“收集声音”升级到“读懂声音、预判风险”。通过AI，他们能在1小时内应对突发话务高峰，这在过去是难以想象的。这里的核心是人机协同，AI负责处理海量信息并提供初步建议，而人工坐席则专注于复杂问题和情感沟通，形成高效的协作模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客户流失是运营商的核心痛点。AI流失预测模型不仅能识别高风险用户，更重要的是，像SHAP这样的可解释性工具，能告诉我们“为什么”这个用户有流失风险，比如是因为合同类型还是技术支持体验不佳。这使得挽留策略不再是盲目的，而是精准、科学的。同时，通过持续学习，将挽留结果反馈给模型，能让预测越来越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0.svg"/><Relationship Id="rId7" Type="http://schemas.openxmlformats.org/officeDocument/2006/relationships/image" Target="../media/image22.png"/><Relationship Id="rId6" Type="http://schemas.openxmlformats.org/officeDocument/2006/relationships/image" Target="../media/image19.svg"/><Relationship Id="rId5" Type="http://schemas.openxmlformats.org/officeDocument/2006/relationships/image" Target="../media/image21.png"/><Relationship Id="rId4" Type="http://schemas.openxmlformats.org/officeDocument/2006/relationships/image" Target="../media/image18.svg"/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1.sv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4.svg"/><Relationship Id="rId7" Type="http://schemas.openxmlformats.org/officeDocument/2006/relationships/image" Target="../media/image26.png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5.png"/><Relationship Id="rId3" Type="http://schemas.openxmlformats.org/officeDocument/2006/relationships/image" Target="../media/image22.svg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12.png"/><Relationship Id="rId7" Type="http://schemas.openxmlformats.org/officeDocument/2006/relationships/image" Target="../media/image26.svg"/><Relationship Id="rId6" Type="http://schemas.openxmlformats.org/officeDocument/2006/relationships/image" Target="../media/image28.png"/><Relationship Id="rId5" Type="http://schemas.openxmlformats.org/officeDocument/2006/relationships/image" Target="../media/image24.svg"/><Relationship Id="rId4" Type="http://schemas.openxmlformats.org/officeDocument/2006/relationships/image" Target="../media/image26.png"/><Relationship Id="rId3" Type="http://schemas.openxmlformats.org/officeDocument/2006/relationships/image" Target="../media/image25.svg"/><Relationship Id="rId2" Type="http://schemas.openxmlformats.org/officeDocument/2006/relationships/image" Target="../media/image27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7.sv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Relationship Id="rId3" Type="http://schemas.openxmlformats.org/officeDocument/2006/relationships/image" Target="../media/image28.svg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33.png"/><Relationship Id="rId3" Type="http://schemas.openxmlformats.org/officeDocument/2006/relationships/image" Target="../media/image30.sv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svg"/><Relationship Id="rId8" Type="http://schemas.openxmlformats.org/officeDocument/2006/relationships/image" Target="../media/image37.png"/><Relationship Id="rId7" Type="http://schemas.openxmlformats.org/officeDocument/2006/relationships/image" Target="../media/image34.svg"/><Relationship Id="rId6" Type="http://schemas.openxmlformats.org/officeDocument/2006/relationships/image" Target="../media/image36.png"/><Relationship Id="rId5" Type="http://schemas.openxmlformats.org/officeDocument/2006/relationships/image" Target="../media/image33.svg"/><Relationship Id="rId4" Type="http://schemas.openxmlformats.org/officeDocument/2006/relationships/image" Target="../media/image35.png"/><Relationship Id="rId3" Type="http://schemas.openxmlformats.org/officeDocument/2006/relationships/image" Target="../media/image32.svg"/><Relationship Id="rId2" Type="http://schemas.openxmlformats.org/officeDocument/2006/relationships/image" Target="../media/image34.png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6.png"/><Relationship Id="rId7" Type="http://schemas.openxmlformats.org/officeDocument/2006/relationships/image" Target="../media/image3.svg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4.png"/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5.svg"/><Relationship Id="rId10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svg"/><Relationship Id="rId8" Type="http://schemas.openxmlformats.org/officeDocument/2006/relationships/image" Target="../media/image41.png"/><Relationship Id="rId7" Type="http://schemas.openxmlformats.org/officeDocument/2006/relationships/image" Target="../media/image38.svg"/><Relationship Id="rId6" Type="http://schemas.openxmlformats.org/officeDocument/2006/relationships/image" Target="../media/image40.png"/><Relationship Id="rId5" Type="http://schemas.openxmlformats.org/officeDocument/2006/relationships/image" Target="../media/image37.svg"/><Relationship Id="rId4" Type="http://schemas.openxmlformats.org/officeDocument/2006/relationships/image" Target="../media/image39.png"/><Relationship Id="rId3" Type="http://schemas.openxmlformats.org/officeDocument/2006/relationships/image" Target="../media/image36.svg"/><Relationship Id="rId2" Type="http://schemas.openxmlformats.org/officeDocument/2006/relationships/image" Target="../media/image38.png"/><Relationship Id="rId17" Type="http://schemas.openxmlformats.org/officeDocument/2006/relationships/notesSlide" Target="../notesSlides/notesSlide20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42.svg"/><Relationship Id="rId14" Type="http://schemas.openxmlformats.org/officeDocument/2006/relationships/image" Target="../media/image44.png"/><Relationship Id="rId13" Type="http://schemas.openxmlformats.org/officeDocument/2006/relationships/image" Target="../media/image41.svg"/><Relationship Id="rId12" Type="http://schemas.openxmlformats.org/officeDocument/2006/relationships/image" Target="../media/image43.png"/><Relationship Id="rId11" Type="http://schemas.openxmlformats.org/officeDocument/2006/relationships/image" Target="../media/image40.svg"/><Relationship Id="rId10" Type="http://schemas.openxmlformats.org/officeDocument/2006/relationships/image" Target="../media/image42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11.png"/><Relationship Id="rId7" Type="http://schemas.openxmlformats.org/officeDocument/2006/relationships/image" Target="../media/image8.svg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9.png"/><Relationship Id="rId3" Type="http://schemas.openxmlformats.org/officeDocument/2006/relationships/image" Target="../media/image6.svg"/><Relationship Id="rId2" Type="http://schemas.openxmlformats.org/officeDocument/2006/relationships/image" Target="../media/image8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0.svg"/><Relationship Id="rId10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svg"/><Relationship Id="rId4" Type="http://schemas.openxmlformats.org/officeDocument/2006/relationships/image" Target="../media/image14.png"/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svg"/><Relationship Id="rId4" Type="http://schemas.openxmlformats.org/officeDocument/2006/relationships/image" Target="../media/image16.png"/><Relationship Id="rId3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8.png"/><Relationship Id="rId3" Type="http://schemas.openxmlformats.org/officeDocument/2006/relationships/image" Target="../media/image15.svg"/><Relationship Id="rId2" Type="http://schemas.openxmlformats.org/officeDocument/2006/relationships/image" Target="../media/image17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9.png"/><Relationship Id="rId3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159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电信运营商AI落地专项清单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42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基于通用原则的行业实践转化路径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207000" y="4445000"/>
            <a:ext cx="1778000" cy="50800"/>
          </a:xfrm>
          <a:prstGeom prst="roundRect">
            <a:avLst>
              <a:gd name="adj" fmla="val 5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5334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 AI STRATEGIC PLANNING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778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22C55E">
                    <a:alpha val="5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30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数据治理与安全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445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2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AI落地的底层基础与保障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3.1 高质量行业数据集建设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应用的核心“燃料”与基础支撑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32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86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行业标杆实践案例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9210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31115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3048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中国联通 · 数据资产化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3429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构建6个通信高质量数据集，总量达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53.5TB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，质检合规率超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98%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，成功赋能近百项AI应用场景。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4450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F9FAFB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500" y="46355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841500" y="4572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中国电信 · 云网自智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841500" y="4953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建立“</a:t>
            </a:r>
            <a:r>
              <a:rPr lang="en-US" sz="1200" b="1" i="0" u="none" strike="noStrike">
                <a:solidFill>
                  <a:srgbClr val="3B82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5+2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”知识体系分类分级标准，实现数据全生命周期管理，支撑云网自智水平达到</a:t>
            </a:r>
            <a:r>
              <a:rPr lang="en-US" sz="1200" b="1" i="0" u="none" strike="noStrike">
                <a:solidFill>
                  <a:srgbClr val="3B82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L4级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2032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2286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核心原则：数据治理先行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477000" y="2921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DBEA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0" y="3149600"/>
            <a:ext cx="508000" cy="508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366000" y="3048000"/>
            <a:ext cx="3683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资源倾斜：投入 &gt; 30% 精力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366000" y="34290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重点投入数据清洗、精准标注与版本迭代管理，确保数据“质”与“量”并重。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477000" y="41275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7500" y="43561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4254500"/>
            <a:ext cx="3683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闭环管控：六步流水线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366000" y="46355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建立“采、洗、标、测、用、评”全链路标准化生产流水线，实现数据资产持续增值。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5334000"/>
            <a:ext cx="4699000" cy="762000"/>
          </a:xfrm>
          <a:prstGeom prst="roundRect">
            <a:avLst>
              <a:gd name="adj" fmla="val 13333"/>
            </a:avLst>
          </a:prstGeom>
          <a:solidFill>
            <a:srgbClr val="FFFBEB">
              <a:alpha val="100000"/>
            </a:srgbClr>
          </a:solidFill>
          <a:ln w="12700" cap="flat" cmpd="sng">
            <a:solidFill>
              <a:srgbClr val="FDE68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7500" y="5486400"/>
            <a:ext cx="457200" cy="4572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7366000" y="54864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技术底座：自研智能算子与自动化标注能力，降低人工成本。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3.2 AI驱动的数据分类分级与安全治理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让AI成为数据安全的守护者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711200" cy="711200"/>
          </a:xfrm>
          <a:prstGeom prst="ellipse">
            <a:avLst/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3749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981200" y="2222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四川电信 · 三级智能识别引擎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981200" y="2794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首创“规则+语义+LLM推理”混合模式，个人敏感信息识别准确率超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94%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，整体安全运营效率提升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10倍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419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016000" y="4508500"/>
            <a:ext cx="711200" cy="711200"/>
          </a:xfrm>
          <a:prstGeom prst="ellipse">
            <a:avLst/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400" y="46609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81200" y="4508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中国移动 · 规模化资产治理方案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981200" y="5080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“AI+数据安全”体系覆盖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100PB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核心数据资产，安全事件响应降至分钟级，告警误报率显著下降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60%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1905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2222500"/>
            <a:ext cx="711200" cy="711200"/>
          </a:xfrm>
          <a:prstGeom prst="ellipse">
            <a:avLst/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49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442200" y="2222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 · 构建动态合规边界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442200" y="2794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集成动态脱敏、智能审计与细粒度访问鉴权模块，实现审计日志的全链路可追溯，确保数据流转始终符合监管要求。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23000" y="4191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77000" y="4508500"/>
            <a:ext cx="711200" cy="711200"/>
          </a:xfrm>
          <a:prstGeom prst="ellipse">
            <a:avLst/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400" y="4660900"/>
            <a:ext cx="406400" cy="406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442200" y="45085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 · 成本与ROI的平衡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442200" y="5080000"/>
            <a:ext cx="3683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通过AI自动化替代人工，将资产评估周期从3个月大幅缩短至1个月，安全审计与治理效率整体提升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90%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，显著降低运营成本。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22C55E">
                    <a:alpha val="5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429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营销与渠道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572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1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从低风险场景起步的内部流程优化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4.1 渠道营销AI工具矩阵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赋能一线业务人员，显著提升营销转化效率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▎行业标杆实践案例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794000"/>
            <a:ext cx="4699000" cy="1143000"/>
          </a:xfrm>
          <a:prstGeom prst="roundRect">
            <a:avLst>
              <a:gd name="adj" fmla="val 8888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3048000"/>
            <a:ext cx="508000" cy="508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2921000"/>
            <a:ext cx="368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中国电信 · 全场景工具矩阵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905000" y="33020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整合“AI门店宝”、“AI客户助理”及“AI直播”等工具，实现从线下门店到线上触点的全域覆盖。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91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508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4318000"/>
            <a:ext cx="368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福建移动 · 六大核心能力构建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905000" y="4699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构建画客、挖需、问策等能力，用户画像精准度达</a:t>
            </a: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90%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，营销剧本转化率提升至</a:t>
            </a: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8.4%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1905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2159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▎落地实施关键原则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477000" y="27940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0" y="3048000"/>
            <a:ext cx="508000" cy="508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366000" y="2921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小步快跑 · 建立信任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366000" y="3276600"/>
            <a:ext cx="368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优先上线产品检索、画像分析等高频非关键功能，验证效果后再逐步推广。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477000" y="39370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41910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4064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人机协同 · 决策互补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366000" y="4419600"/>
            <a:ext cx="368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AI输出建议作为参考，保留一线人员最终决策权，避免机器替代人的主导地位。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50800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7500" y="5334000"/>
            <a:ext cx="508000" cy="5080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7366000" y="5207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持续学习 · 闭环优化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7366000" y="5562600"/>
            <a:ext cx="3683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基于采纳率和转化率建立反馈闭环，定期优化模型，并与员工绩效深度挂钩。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22C55E">
                    <a:alpha val="5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05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17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综合建议与注意事项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191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2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落地优先级 · 行业特有原则 · ROI 核算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588000" y="5080000"/>
            <a:ext cx="1016000" cy="76200"/>
          </a:xfrm>
          <a:prstGeom prst="roundRect">
            <a:avLst>
              <a:gd name="adj" fmla="val 5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综合建议落地优先级表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7145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8415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第一梯队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22C55E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最高 ROI</a:t>
            </a:r>
            <a:endParaRPr lang="en-US" sz="1200" b="0" i="0" u="none" strike="noStrike">
              <a:solidFill>
                <a:srgbClr val="22C55E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40000" y="17145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网络自动化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540000" y="2159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2641600" y="2159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推荐场景：故障预测、无线网络优化智能体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2540000" y="2540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2641600" y="2540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核心原则：小步快跑 · 可解释性 · 人机协同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952500" y="34925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22C55E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952500" y="36195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第一梯队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22C55E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快速见效</a:t>
            </a:r>
            <a:endParaRPr lang="en-US" sz="1200" b="0" i="0" u="none" strike="noStrike">
              <a:solidFill>
                <a:srgbClr val="22C55E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2540000" y="34925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能耗优化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2540000" y="3937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2641600" y="3937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推荐场景：AI 智能照明控制、空调自适应调节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2540000" y="4318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2641600" y="4318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核心原则：成本 ROI 导向 · 基础数据治理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952500" y="5207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3B82F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952500" y="53340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B82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第二梯队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3B82F6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体验提升</a:t>
            </a:r>
            <a:endParaRPr lang="en-US" sz="1200" b="0" i="0" u="none" strike="noStrike">
              <a:solidFill>
                <a:srgbClr val="3B82F6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2540000" y="5207000"/>
            <a:ext cx="317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客服智能化升级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2540000" y="5588000"/>
            <a:ext cx="3175000" cy="254000"/>
          </a:xfrm>
          <a:prstGeom prst="roundRect">
            <a:avLst>
              <a:gd name="adj" fmla="val 2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2641600" y="5588000"/>
            <a:ext cx="29845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场景：话务摘要/情绪识别 | 原则：人机协同/持续学习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6223000" y="1524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6413500" y="17145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3B82F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413500" y="18415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B82F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第二梯队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3B82F6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安全合规</a:t>
            </a:r>
            <a:endParaRPr lang="en-US" sz="1200" b="0" i="0" u="none" strike="noStrike">
              <a:solidFill>
                <a:srgbClr val="3B82F6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8001000" y="17145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数据安全治理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8001000" y="2159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8102600" y="2159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推荐场景：数据分类分级、敏感信息动态脱敏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001000" y="2540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3" name="AutoShape 33"/>
          <p:cNvSpPr/>
          <p:nvPr/>
        </p:nvSpPr>
        <p:spPr>
          <a:xfrm>
            <a:off x="8102600" y="2540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核心原则：明确合规边界 · 严格权限与审计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6223000" y="3302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6413500" y="34925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6" name="AutoShape 36"/>
          <p:cNvSpPr/>
          <p:nvPr/>
        </p:nvSpPr>
        <p:spPr>
          <a:xfrm>
            <a:off x="6413500" y="36195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第三梯队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F97316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试点探索</a:t>
            </a:r>
            <a:endParaRPr lang="en-US" sz="1200" b="0" i="0" u="none" strike="noStrike">
              <a:solidFill>
                <a:srgbClr val="F97316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8001000" y="3492500"/>
            <a:ext cx="317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营销渠道 AI 赋能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8001000" y="3937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9" name="AutoShape 39"/>
          <p:cNvSpPr/>
          <p:nvPr/>
        </p:nvSpPr>
        <p:spPr>
          <a:xfrm>
            <a:off x="8102600" y="3937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推荐场景：精准客户画像、智能销售助手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8001000" y="4318000"/>
            <a:ext cx="3175000" cy="279400"/>
          </a:xfrm>
          <a:prstGeom prst="roundRect">
            <a:avLst>
              <a:gd name="adj" fmla="val 1818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1" name="AutoShape 41"/>
          <p:cNvSpPr/>
          <p:nvPr/>
        </p:nvSpPr>
        <p:spPr>
          <a:xfrm>
            <a:off x="8102600" y="4318000"/>
            <a:ext cx="29845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核心原则：小步快跑试点 · 结果可监控撤销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6223000" y="5080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3" name="AutoShape 43"/>
          <p:cNvSpPr/>
          <p:nvPr/>
        </p:nvSpPr>
        <p:spPr>
          <a:xfrm>
            <a:off x="6413500" y="5207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6B728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4" name="AutoShape 44"/>
          <p:cNvSpPr/>
          <p:nvPr/>
        </p:nvSpPr>
        <p:spPr>
          <a:xfrm>
            <a:off x="6413500" y="5334000"/>
            <a:ext cx="139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基础层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4B5563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贯穿始终</a:t>
            </a:r>
            <a:endParaRPr lang="en-US" sz="1200" b="0" i="0" u="none" strike="noStrike">
              <a:solidFill>
                <a:srgbClr val="4B5563">
                  <a:alpha val="8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8001000" y="5207000"/>
            <a:ext cx="317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全域数据治理体系</a:t>
            </a:r>
            <a:endParaRPr lang="en-US" sz="1100"/>
          </a:p>
        </p:txBody>
      </p:sp>
      <p:sp>
        <p:nvSpPr>
          <p:cNvPr id="46" name="AutoShape 46"/>
          <p:cNvSpPr/>
          <p:nvPr/>
        </p:nvSpPr>
        <p:spPr>
          <a:xfrm>
            <a:off x="8001000" y="5588000"/>
            <a:ext cx="3175000" cy="254000"/>
          </a:xfrm>
          <a:prstGeom prst="roundRect">
            <a:avLst>
              <a:gd name="adj" fmla="val 2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7" name="AutoShape 47"/>
          <p:cNvSpPr/>
          <p:nvPr/>
        </p:nvSpPr>
        <p:spPr>
          <a:xfrm>
            <a:off x="8102600" y="5588000"/>
            <a:ext cx="29845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场景：数据集建设/元数据 | 原则：治理先行/闭环优化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特别注意事项 (电信行业独有)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4318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66800" y="1955800"/>
            <a:ext cx="711200" cy="711200"/>
          </a:xfrm>
          <a:prstGeom prst="ellipse">
            <a:avLst/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600" y="21336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32000" y="2006600"/>
            <a:ext cx="330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应急回退机制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032000" y="2463800"/>
            <a:ext cx="330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FAIL-SAFE AUTOMATION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9496">
            <a:off x="1066809" y="2914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66800" y="3175000"/>
            <a:ext cx="4597400" cy="889000"/>
          </a:xfrm>
          <a:prstGeom prst="roundRect">
            <a:avLst>
              <a:gd name="adj" fmla="val 11428"/>
            </a:avLst>
          </a:prstGeom>
          <a:solidFill>
            <a:srgbClr val="FFF7ED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219200" y="3276600"/>
            <a:ext cx="42926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核心适用场景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219200" y="3581400"/>
            <a:ext cx="42926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针对网络自动化场景（如故障自愈、切片资源动态调度），需建立安全防线。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66800" y="4191000"/>
            <a:ext cx="4597400" cy="889000"/>
          </a:xfrm>
          <a:prstGeom prst="roundRect">
            <a:avLst>
              <a:gd name="adj" fmla="val 11428"/>
            </a:avLst>
          </a:prstGeom>
          <a:solidFill>
            <a:srgbClr val="FEF2F2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219200" y="4292600"/>
            <a:ext cx="42926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潜在业务风险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219200" y="4597400"/>
            <a:ext cx="42926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AI模型若出现误判或决策漂移，可能导致错误指令下发，引发大范围业务中断。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066800" y="5207000"/>
            <a:ext cx="4597400" cy="889000"/>
          </a:xfrm>
          <a:prstGeom prst="roundRect">
            <a:avLst>
              <a:gd name="adj" fmla="val 11428"/>
            </a:avLst>
          </a:prstGeom>
          <a:solidFill>
            <a:srgbClr val="ECFDF5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219200" y="5308600"/>
            <a:ext cx="42926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/ 关键应对措施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219200" y="5613400"/>
            <a:ext cx="42926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必须部署</a:t>
            </a:r>
            <a:r>
              <a:rPr lang="en-US" sz="11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自动熔断机制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，低置信度时降级至人工/传统规则，并保留离线备份模型。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1651000"/>
            <a:ext cx="5207000" cy="4318000"/>
          </a:xfrm>
          <a:prstGeom prst="roundRect">
            <a:avLst>
              <a:gd name="adj" fmla="val 47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527800" y="1955800"/>
            <a:ext cx="711200" cy="711200"/>
          </a:xfrm>
          <a:prstGeom prst="ellipse">
            <a:avLst/>
          </a:prstGeom>
          <a:solidFill>
            <a:srgbClr val="F9731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600" y="2133600"/>
            <a:ext cx="355600" cy="355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493000" y="2006600"/>
            <a:ext cx="330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结果可撤销性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493000" y="2463800"/>
            <a:ext cx="330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REVERSIBILITY CONTROL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rot="-9496">
            <a:off x="6527809" y="29146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3F4F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AutoShape 25"/>
          <p:cNvSpPr/>
          <p:nvPr/>
        </p:nvSpPr>
        <p:spPr>
          <a:xfrm>
            <a:off x="6527800" y="3175000"/>
            <a:ext cx="4597400" cy="1143000"/>
          </a:xfrm>
          <a:prstGeom prst="roundRect">
            <a:avLst>
              <a:gd name="adj" fmla="val 8888"/>
            </a:avLst>
          </a:prstGeom>
          <a:solidFill>
            <a:srgbClr val="FFF7ED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680200" y="3302000"/>
            <a:ext cx="42926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核心适用场景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680200" y="3632200"/>
            <a:ext cx="42926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AI自主发起的网络配置变更、切片策略动态调整、以及家宽质差整改工单的自动推送等操作。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527800" y="4445000"/>
            <a:ext cx="4597400" cy="1270000"/>
          </a:xfrm>
          <a:prstGeom prst="roundRect">
            <a:avLst>
              <a:gd name="adj" fmla="val 8000"/>
            </a:avLst>
          </a:prstGeom>
          <a:solidFill>
            <a:srgbClr val="ECFDF5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680200" y="4572000"/>
            <a:ext cx="42926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0B98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关键应对措施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680200" y="4902200"/>
            <a:ext cx="42926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所有AI操作必须支持</a:t>
            </a:r>
            <a:r>
              <a:rPr lang="en-US" sz="11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“一键撤销”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功能；同时自动记录所有错误操作作为反例样本，持续用于模型的迭代优化。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特别注意事项 (电信行业独有)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711200" cy="711200"/>
          </a:xfrm>
          <a:prstGeom prst="roundRect">
            <a:avLst>
              <a:gd name="adj" fmla="val 5000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800" y="19558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05000" y="1879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领域适配 Domain Adaptation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9291">
            <a:off x="1016009" y="2660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1016000" y="2921000"/>
            <a:ext cx="4699000" cy="1143000"/>
          </a:xfrm>
          <a:prstGeom prst="roundRect">
            <a:avLst>
              <a:gd name="adj" fmla="val 8888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核心挑战：通用模型的“不懂行”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06500" y="342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通用大模型缺乏行业知识库，难以精准理解3GPP协议、复杂网络拓扑及专业信令流程。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318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4445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实施建议：构建专业认知边界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06500" y="4826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优先采用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RAG (检索增强生成)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约束回答来源；针对核心场景，基于行业数据集进行</a:t>
            </a:r>
            <a:r>
              <a:rPr lang="en-US" sz="12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LoRA 轻量化微调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1778000"/>
            <a:ext cx="711200" cy="711200"/>
          </a:xfrm>
          <a:prstGeom prst="roundRect">
            <a:avLst>
              <a:gd name="adj" fmla="val 50000"/>
            </a:avLst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4800" y="19558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366000" y="1879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合规边界 Compliance Boundary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9291">
            <a:off x="6477009" y="2660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6477000" y="2921000"/>
            <a:ext cx="4699000" cy="1143000"/>
          </a:xfrm>
          <a:prstGeom prst="roundRect">
            <a:avLst>
              <a:gd name="adj" fmla="val 8888"/>
            </a:avLst>
          </a:prstGeom>
          <a:solidFill>
            <a:srgbClr val="FEF2F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667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EF444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绝对红线：数据隐私安全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667500" y="342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用户通信详单、实时位置等敏感数据，</a:t>
            </a:r>
            <a:r>
              <a:rPr lang="en-US" sz="1200" b="1" i="0" u="none" strike="noStrike">
                <a:solidFill>
                  <a:srgbClr val="DC262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严禁直接送入第三方大模型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进行推理或训练。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477000" y="4318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667500" y="4445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关键管控措施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667500" y="4826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敏感数据入模前必须经过</a:t>
            </a:r>
            <a:r>
              <a:rPr lang="en-US" sz="1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动态脱敏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处理。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全链路审计日志 + 高危操作</a:t>
            </a:r>
            <a:r>
              <a:rPr lang="en-US" sz="1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双人生物识别复核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200" b="0" i="0" u="none" strike="noStrike">
              <a:solidFill>
                <a:srgbClr val="4B5563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特别注意事项 (电信行业独有)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可解释性分级建议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413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27305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032000" y="2603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高敏感场景 (需 SHAP / LIME 深度解释)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2032000" y="3048000"/>
            <a:ext cx="355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适用：客户流失预测、网络故障根因分析、数据安全检测。需向决策者清晰阐述“为什么”。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4064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3815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032000" y="425450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低敏感场景 (LLM 直接生成结果)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2032000" y="4699000"/>
            <a:ext cx="355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适用：客服话务摘要、会议纪要整理、营销话术建议。只需展示 AI 生成结果及置信度即可。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477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持续学习反馈机制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477000" y="2413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0" y="2730500"/>
            <a:ext cx="609600" cy="609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493000" y="2603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网络运维场景 (闭环迭代)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493000" y="3048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借鉴北京移动实践，将一线人员对AI推荐的“采纳/修正/拒绝”行为自动回流，配合月度重训练优化模型。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477000" y="4064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FF7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4381500"/>
            <a:ext cx="609600" cy="609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7493000" y="4254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客服服务场景 (人工反馈)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493000" y="4699000"/>
            <a:ext cx="3429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将人工坐席对AI生成摘要的“修改/润色”操作作为有效反馈信号，持续提升摘要生成的准确性与业务贴合度。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71500"/>
            <a:ext cx="1143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06500"/>
            <a:ext cx="1143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 spc="400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落地场景目录规划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095500"/>
            <a:ext cx="1016000" cy="1651000"/>
          </a:xfrm>
          <a:prstGeom prst="roundRect">
            <a:avLst>
              <a:gd name="adj" fmla="val 15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952500" y="2222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2984500"/>
            <a:ext cx="508000" cy="508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159000" y="2159000"/>
            <a:ext cx="171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网络与运维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2159000" y="2667000"/>
            <a:ext cx="1714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高ROI场景，AI投入优先级最高的核心领域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445000" y="1905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35500" y="2095500"/>
            <a:ext cx="1016000" cy="1651000"/>
          </a:xfrm>
          <a:prstGeom prst="roundRect">
            <a:avLst>
              <a:gd name="adj" fmla="val 15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635500" y="2222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9500" y="2984500"/>
            <a:ext cx="508000" cy="508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842000" y="2159000"/>
            <a:ext cx="171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客户服务与体验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842000" y="2667000"/>
            <a:ext cx="1714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覆盖范围广、用户感知强，提升满意度的关键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28000" y="1905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8318500" y="2095500"/>
            <a:ext cx="1016000" cy="1651000"/>
          </a:xfrm>
          <a:prstGeom prst="roundRect">
            <a:avLst>
              <a:gd name="adj" fmla="val 15000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318500" y="2222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2500" y="2984500"/>
            <a:ext cx="508000" cy="508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9525000" y="2159000"/>
            <a:ext cx="1714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数据治理与安全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9525000" y="2667000"/>
            <a:ext cx="17145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夯实AI落地的底层基础，确保业务安全合规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4191000"/>
            <a:ext cx="5207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952500" y="4381500"/>
            <a:ext cx="1143000" cy="1524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952500" y="45085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6500" y="5207000"/>
            <a:ext cx="635000" cy="5080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2286000" y="4445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营销与渠道优化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2286000" y="4953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从低风险场景起步，逐步优化内部流程与投放效率，实现降本增效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6223000" y="4191000"/>
            <a:ext cx="5207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6413500" y="4381500"/>
            <a:ext cx="1143000" cy="1524000"/>
          </a:xfrm>
          <a:prstGeom prst="roundRect">
            <a:avLst>
              <a:gd name="adj" fmla="val 13333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6413500" y="45085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5207000"/>
            <a:ext cx="635000" cy="508000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7747000" y="44450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综合建议与注意事项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7747000" y="49530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明确落地优先级，遵循行业特有原则，建立科学的ROI核算体系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成本与ROI核算提醒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AI是“利润防御武器”，而非“收入银弹”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302000" cy="4191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609600" cy="609600"/>
          </a:xfrm>
          <a:prstGeom prst="ellipse">
            <a:avLst/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311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260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核算口径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5626">
            <a:off x="1016014" y="2914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3175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总成本构成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556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推理资源成本 × 实际调用量</a:t>
            </a:r>
            <a:b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+ 人工复核耗时 × 人工时薪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445000"/>
            <a:ext cx="279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对比基准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4826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传统人工处理模式或旧规则引擎的</a:t>
            </a:r>
            <a:b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原有运营支出总额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445000" y="1905000"/>
            <a:ext cx="3302000" cy="4191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699000" y="2159000"/>
            <a:ext cx="609600" cy="609600"/>
          </a:xfrm>
          <a:prstGeom prst="ellipse">
            <a:avLst/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1400" y="2311400"/>
            <a:ext cx="304800" cy="3048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461000" y="2260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特有成本盲区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15626">
            <a:off x="4699014" y="2914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/>
        </p:nvSpPr>
        <p:spPr>
          <a:xfrm>
            <a:off x="4699000" y="3175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6000" y="33401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270500" y="3302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数据标注费用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高质量语料库构建成本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699000" y="40005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6000" y="4165600"/>
            <a:ext cx="304800" cy="304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5270500" y="41275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算力迭代成本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模型微调与持续重训练开销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699000" y="4826000"/>
            <a:ext cx="2794000" cy="635000"/>
          </a:xfrm>
          <a:prstGeom prst="roundRect">
            <a:avLst>
              <a:gd name="adj" fmla="val 16000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26000" y="49911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5270500" y="4953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合规审计成本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系统建设与长期运维投入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128000" y="1905000"/>
            <a:ext cx="3302000" cy="4191000"/>
          </a:xfrm>
          <a:prstGeom prst="roundRect">
            <a:avLst>
              <a:gd name="adj" fmla="val 615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8382000" y="2159000"/>
            <a:ext cx="609600" cy="609600"/>
          </a:xfrm>
          <a:prstGeom prst="ellipse">
            <a:avLst/>
          </a:prstGeom>
          <a:solidFill>
            <a:srgbClr val="F9731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34400" y="2311400"/>
            <a:ext cx="304800" cy="3048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9144000" y="22606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ROI 参考基线</a:t>
            </a:r>
            <a:endParaRPr lang="en-US" sz="1100"/>
          </a:p>
        </p:txBody>
      </p:sp>
      <p:cxnSp>
        <p:nvCxnSpPr>
          <p:cNvPr id="32" name="Connector 32"/>
          <p:cNvCxnSpPr/>
          <p:nvPr/>
        </p:nvCxnSpPr>
        <p:spPr>
          <a:xfrm rot="-15626">
            <a:off x="8382014" y="2914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AutoShape 33"/>
          <p:cNvSpPr/>
          <p:nvPr/>
        </p:nvSpPr>
        <p:spPr>
          <a:xfrm>
            <a:off x="8382000" y="3111500"/>
            <a:ext cx="279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网络自动化运营成本降幅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8382000" y="3429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15% - 30%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8382000" y="4064000"/>
            <a:ext cx="279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NOC 人工运维成本降幅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8382000" y="4381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F9731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55% - 80%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8382000" y="5080000"/>
            <a:ext cx="2794000" cy="762000"/>
          </a:xfrm>
          <a:prstGeom prst="roundRect">
            <a:avLst>
              <a:gd name="adj" fmla="val 13333"/>
            </a:avLst>
          </a:prstGeom>
          <a:solidFill>
            <a:srgbClr val="FFF7ED">
              <a:alpha val="100000"/>
            </a:srgbClr>
          </a:solidFill>
          <a:ln w="12700" cap="flat" cmpd="sng">
            <a:solidFill>
              <a:srgbClr val="FDBA74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9000" y="5270500"/>
            <a:ext cx="254000" cy="254000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8890000" y="5207000"/>
            <a:ext cx="215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9A34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若收益显著低于总成本，建议保持半自动或暂缓上线。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286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THANKS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556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 spc="4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 &amp; A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461000" y="4572000"/>
            <a:ext cx="1270000" cy="76200"/>
          </a:xfrm>
          <a:prstGeom prst="roundRect">
            <a:avLst>
              <a:gd name="adj" fmla="val 5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5461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感谢聆听 · 欢迎交流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905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22C55E">
                    <a:alpha val="50196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30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网络与运维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715000" y="4318000"/>
            <a:ext cx="762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469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1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高ROI场景，电信行业AI投入优先级最高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1.1 智能网络故障预测与自愈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从“事后抢修”到“事前预防”的智能化跨越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3302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159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159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86%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921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效率革命 · 自动化率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基于星辰大模型2.0，实现故障处理关键环节的高度自动化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905000"/>
            <a:ext cx="3302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2159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461000" y="2159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-30%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2921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成本锐减 · 运营优化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网络运营成本降低15-30%，NOC中心成本降幅可达55-80%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1905000"/>
            <a:ext cx="3302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2159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9144000" y="21590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24h+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2921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主动预防 · 精准预测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提前24小时预警潜在故障，预测准确率稳定超过90%</a:t>
            </a:r>
            <a:endParaRPr lang="en-US" sz="1100" b="0" i="0" u="none" strike="noStrike">
              <a:solidFill>
                <a:srgbClr val="6B728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62000" y="4064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318000"/>
            <a:ext cx="609600" cy="609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905000" y="4318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原则一：可解释性 (Interpretability)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080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集成SHAP等AI可解释性框架，可视化展示配置参数、用户流量等特征对KPI异常的贡献度，帮助运维工程师直观理解并深度信任AI的决策逻辑。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223000" y="4064000"/>
            <a:ext cx="5207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4318000"/>
            <a:ext cx="609600" cy="609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4318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原则二：人机协同 (Human-AI Teamwork)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477000" y="5080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采用“AI自动处置低优工单+人工审核高优故障”的混合模式。中国联通实践数据显示，该机制可将问题平均处理时长显著缩短</a:t>
            </a:r>
            <a:r>
              <a:rPr lang="en-US" sz="11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30%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，实现效率与安全的平衡。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1.2 &amp; 1.3 网络优化与家宽运维智能体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从“人找方案”到“方案找人”的智能化运维变革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159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184400"/>
            <a:ext cx="3937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无线网络优化智能体 (中国联通)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921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22C55E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206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核心价值：经验规模化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06500" y="342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借助大模型提炼海量专家经验，实现意图精准识别、自动根因追溯，并智能生成最优解决方案。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275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206500" y="4254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🚀 关键成效：效率跃升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206500" y="4635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网络优化报告生成效率显著提升</a:t>
            </a: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50%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5270500"/>
            <a:ext cx="4699000" cy="762000"/>
          </a:xfrm>
          <a:prstGeom prst="roundRect">
            <a:avLst>
              <a:gd name="adj" fmla="val 1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206500" y="5397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♻️ 持续学习：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记录运维人员对AI方案的采纳/修正反馈，定期微调模型参数。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159000"/>
            <a:ext cx="508000" cy="508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239000" y="2184400"/>
            <a:ext cx="3937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家宽运维智能体 (北京移动)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2921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22C55E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667500" y="30480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核心价值：主动式运维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667500" y="3429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彻底解决传统被动运维响应慢、效率低的困境，构建具备强感知能力的主动运维体系。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77000" y="4127500"/>
            <a:ext cx="4699000" cy="1016000"/>
          </a:xfrm>
          <a:prstGeom prst="roundRect">
            <a:avLst>
              <a:gd name="adj" fmla="val 1000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667500" y="4254500"/>
            <a:ext cx="431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📊 关键成效：精准支撑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667500" y="46355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诊断准确率</a:t>
            </a: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&gt;95%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，日均支撑装维超</a:t>
            </a: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2000次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5270500"/>
            <a:ext cx="4699000" cy="762000"/>
          </a:xfrm>
          <a:prstGeom prst="roundRect">
            <a:avLst>
              <a:gd name="adj" fmla="val 13333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667500" y="5397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7415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📡 数据先行：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规模部署SA智能板卡实现全量覆盖，夯实“端侧感知神经”的数据基础。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1.4 &amp; 1.5 能耗优化与智能网络切片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AI与绿色融合，B/O域深度协同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905000"/>
            <a:ext cx="5207000" cy="76200"/>
          </a:xfrm>
          <a:prstGeom prst="roundRect">
            <a:avLst>
              <a:gd name="adj" fmla="val 20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2225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22352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AI驱动基站/数据中心能耗优化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794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29210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 · 高投资回报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206500" y="3238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AI与绿色技术深度融合，通过精细化策略管理，已成为AI落地中投资回报周期最快的领域之一。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38735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40005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标杆案例 · 黑龙江电信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06500" y="43180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引入AI智能照明控制策略，实现基站能耗精细化管理，综合节能率高达</a:t>
            </a:r>
            <a:r>
              <a:rPr lang="en-US" sz="18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80%</a:t>
            </a: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953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206500" y="50800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实施原则 · 数据治理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206500" y="53975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统一能耗数据采集频率，实现多厂商设备型号归一化，建立标准化的数据治理体系是优化的前提。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223000" y="1905000"/>
            <a:ext cx="5207000" cy="76200"/>
          </a:xfrm>
          <a:prstGeom prst="roundRect">
            <a:avLst>
              <a:gd name="adj" fmla="val 20000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2225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985000" y="22352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智能网络切片与体验保障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9CA3A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亚信科技 &amp; 中国移动联合创新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77000" y="29845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667500" y="31115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 · 端到端自动化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667500" y="3429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构建从“商业意图”到“网络动作”的闭环自动化体系，荣获GTI Awards“最佳移动AI应用奖”。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4191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667500" y="43180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实施原则 · 策略可解释性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667500" y="46355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算法模型需具备可解释性，能够向运营团队清晰说明“为何为某用户分配高优资源”，规避分配争议。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77000" y="5524500"/>
            <a:ext cx="4699000" cy="381000"/>
          </a:xfrm>
          <a:prstGeom prst="roundRect">
            <a:avLst>
              <a:gd name="adj" fmla="val 53333"/>
            </a:avLst>
          </a:prstGeom>
          <a:solidFill>
            <a:srgbClr val="DCFC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477000" y="5562600"/>
            <a:ext cx="469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15803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从被动响应 迈向 主动智能保障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22C55E">
                    <a:alpha val="60000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175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客户服务与体验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588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469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 spc="200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覆盖广 · 用户感知强的关键领域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 智能客服与话务态势感知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从“收集声音”到“读懂声音、预判风险”的智能化进阶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50800" cy="304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193800" y="21336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上海电信 “听声” &amp; “星云AI”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794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30226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841500" y="2921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全渠道数据深度整合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841500" y="3302000"/>
            <a:ext cx="3746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基于大模型生成精准摘要，新增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关键词聚类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与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突发风险预警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能力，让海量杂乱的声音变的有序且可感知。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191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5085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841500" y="4381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突发话务响应速度质变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841500" y="4762500"/>
            <a:ext cx="3746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面对突发话务高峰，从“风险发现”到“统一口径落地”的全流程耗时，由数小时缩短至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不到 1 小时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，大幅提升应急效率。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477000" y="2159000"/>
            <a:ext cx="50800" cy="304800"/>
          </a:xfrm>
          <a:prstGeom prst="roundRect">
            <a:avLst>
              <a:gd name="adj" fmla="val 0"/>
            </a:avLst>
          </a:prstGeom>
          <a:solidFill>
            <a:srgbClr val="22C5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654800" y="21336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AI落地实施的核心原则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2794000"/>
            <a:ext cx="4699000" cy="1206500"/>
          </a:xfrm>
          <a:prstGeom prst="roundRect">
            <a:avLst>
              <a:gd name="adj" fmla="val 8421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0" y="3022600"/>
            <a:ext cx="457200" cy="457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302500" y="2921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人机协同，各司其职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7302500" y="3302000"/>
            <a:ext cx="3746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AI负责生成摘要与分类建议（兜底层），一线坐席负责复核确认，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复杂客诉与情感沟通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仍由人工深度介入处理。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477000" y="4191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4508500"/>
            <a:ext cx="457200" cy="457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302500" y="4381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结果轻量可解释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302500" y="4762500"/>
            <a:ext cx="3746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面向一线人员的展示逻辑需“去技术化”，直接呈现</a:t>
            </a:r>
            <a:r>
              <a:rPr lang="en-US" sz="1200" b="1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用户诉求关键词聚类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结果与AI判断的置信度，降低理解门槛。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2.2 客户流失预测与挽留策略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B72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科学识别高风险用户，精准施策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159000"/>
            <a:ext cx="457200" cy="4572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651000" y="21844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核心价值 · CORE VALUE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8575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206500" y="2984500"/>
            <a:ext cx="4318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精准预测模型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06500" y="34036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 CatBoost 结合 SHAP 框架构建模型，不仅能输出流失概率，更能量化展示各特征对流失结果的具体影响程度。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445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206500" y="4572000"/>
            <a:ext cx="4318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🔍 关键流失特征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206500" y="49911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SHAP 归因分析显示，</a:t>
            </a:r>
            <a:r>
              <a:rPr lang="en-US" sz="12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合同类型、在网时长、技术支持评分</a:t>
            </a: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是影响用户流失风险的TOP3核心特征。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23000" y="1905000"/>
            <a:ext cx="5207000" cy="4191000"/>
          </a:xfrm>
          <a:prstGeom prst="roundRect">
            <a:avLst>
              <a:gd name="adj" fmla="val 363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159000"/>
            <a:ext cx="457200" cy="4572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112000" y="21844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2C5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实施原则 · PRINCIPLES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477000" y="28575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667500" y="2984500"/>
            <a:ext cx="4318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💬 业务可解释性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667500" y="34036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模型结果需赋能一线挽留团队。通过 SHAP 特征归因，明确告知坐席“该用户为何流失风险高”，实现精准话术沟通。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477000" y="4445000"/>
            <a:ext cx="4699000" cy="1397000"/>
          </a:xfrm>
          <a:prstGeom prst="roundRect">
            <a:avLst>
              <a:gd name="adj" fmla="val 7272"/>
            </a:avLst>
          </a:prstGeom>
          <a:solidFill>
            <a:srgbClr val="F0FD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667500" y="4572000"/>
            <a:ext cx="4318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🔄 闭环持续迭代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667500" y="49911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4B556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建立“预测-执行-反馈”闭环。每月将挽留策略的实际成功/失败结果回标至训练集，定期重训练模型，提升预测精度。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4403</Words>
  <Application>WPS 演示</Application>
  <PresentationFormat/>
  <Paragraphs>444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Arial</vt:lpstr>
      <vt:lpstr>Noto Sans SC</vt:lpstr>
      <vt:lpstr>Poppins</vt:lpstr>
      <vt:lpstr>Segoe Print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kevin</cp:lastModifiedBy>
  <cp:revision>1</cp:revision>
  <dcterms:created xsi:type="dcterms:W3CDTF">2026-04-21T13:40:56Z</dcterms:created>
  <dcterms:modified xsi:type="dcterms:W3CDTF">2026-04-21T13:40:56Z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