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报告会。今天，我们将深入探讨一个核心议题：中国人对在线内容的付费意愿。在数字经济浪潮下，内容消费已成为我们生活的一部分，但用户究竟愿意为什么样的内容买单？背后的驱动与阻碍因素是什么？这份报告将基于最新的数据和洞察，为大家揭示其中的规律，并提供可行的策略建议。让我们一同开启这次探索之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转向在线视频领域。这里的核心驱动力依然是独家内容，尤其是年轻用户，愿意为了追独家剧集而付费。但市场正在分化：长视频平台增长乏力，而短剧的冲动付费模式正在崛起，甚至吸引了大量银发族用户。一个关键的洞察是，用户的忠诚度正在从平台转向内容本身，大家越来越倾向于为单部爆款内容买单，而不是长期绑定一个平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线视频的阻碍同样明显。首先是多平台订阅的成本过高，让用户不堪重负。其次是内容同质化严重，除了少数爆款，大部分内容都能在多个平台找到，这削弱了平台的独特性。最后，早年“超前点播”等事件带来的负面记忆，至今仍在影响用户对平台收费行为的信任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最后我们来看在线新闻。这个领域的付费驱动力非常特殊，主要来自对专业、深度内容的需求，用户本质上是在为“认知差”买单。财经等垂直领域表现出一定潜力。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但核心矛盾在于，绝大多数用户虽然“表态”愿意付费，但实际转化率极低。这说明，在中国，新闻付费更像是一种价值观认同或对创作者的赞助，而非基于刚需的消费行为。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线新闻付费的阻碍是系统性的。首先，互联网上充斥着海量的免费资讯，算法推荐甚至让用户陷入“信息茧房”，认为免费内容已足够。其次，长期的免费文化让用户缺乏为新闻付费的习惯和认知。最后，简单粗暴的付费墙模式往往会直接导致用户流失，只有极少数像财新这样定位独特的媒体才能成功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在分别洞察了三个领域后，第三部分我们将通过一个矩阵，从多个维度对它们进行横向对比，更直观地展示各自的优势与劣势。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矩阵清晰地展示了三大内容类型在五个关键因素上的表现。在线课程的优势在于高刚需，但劣势是盗版成本极低。在线视频依靠高独家性的内容驱动，但刚需程度不高。而在线新闻，除了在社交身份价值上略有优势外，在其他所有维度都处于明显劣势，这也解释了其付费转化率低的根本原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第四部分，我们将从心理学角度，分析用户是如何为不同类型的在线内容划分“心理账户”的。这将帮助我们理解用户不同的付费决策逻辑。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用户的心理账户可以分为三类。对于在线课程，用户倾向于将其归为“投资”，因此愿意为明确的回报支付较高价格。对于在线视频，用户将其归为“娱乐消费”，预算有限，但单次冲动消费是个例外。而对于在线新闻，用户普遍将其视为“免费公共品”，只有极少数人会为了“认知优越感”这种社交价值而付费。理解这三种不同的心理账户，是制定有效策略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在了解了驱动力和用户心理后，第五部分我们将综合所有因素，对影响用户付费决策的关键阻碍进行排序。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综合来看，最大的阻碍是无处不在的免费或盗版内容，这是所有内容付费面临的共同挑战。其次是付费后的低使用频率，无论是课程烂尾还是会员闲置，都会损害用户的价值感知。第三是价格与价值的不匹配。此外，繁琐的取消流程和对平台内容持续产出能力的疑虑，也都在阻碍用户的付费决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报告将分为六个部分。首先，我们会描绘出中国用户在线内容付费的总体画像，了解市场的宏观现状。接着，我们将深入剖析在线课程、视频和新闻这三大核心领域的具体情况。之后，通过矩阵和心理账户分析，探寻影响付费行为的深层原因。最后，在明确关键阻碍后，我们将提出具体的策略建议，希望能为大家带来启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分析了这么多问题，最终还是要落到解决方案上。在报告的最后一部分，我们将针对不同内容类型和用户群体，提出具体的策略建议方向。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针对在线课程，我们建议采用“结果对赌”或信用付费模式，并用AI产品和社群运营来提升转化和完课率。对于在线视频，核心是顺应“为内容付费”的趋势，推出单剧付费等灵活模式，并利用好节假日等消费高峰进行精准转化，同时不要忽视对银发族用户的体验优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在线新闻，我们建议放弃全面付费墙，转向更灵活的赞赏和深度报告售卖模式，并深耕垂直领域。此外，还有一些通用策略值得所有平台借鉴，比如利用AI进行个性化推荐，利用信用体系降低付费门槛，以及针对不同人群制定差异化的运营策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最后，让我们总结一下这份报告的核心结论。无论是课程、视频还是新闻，中国用户付费的本质，都是在为一种“确定性回报”买单。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课程的回报是“上岸”，视频的回报是“爆款满足”，新闻的回报是“认知优越感”。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因此，所有策略的核心都应该围绕如何将内容价值，转化为用户能够清晰感知到的、确定的结果。只有这样，付费意愿才能真正转化为商业价值。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我的报告到此结束，感谢大家的聆听。希望今天的分享能对大家有所启发。谢谢！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进入第一部分：总体付费意愿画像。在这一章，我们将从宏观视角出发，了解当前中国用户在线内容付费的整体渗透率、近年来的变化趋势，以及用户的年均付费金额分布情况，为后续的深入分析奠定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首先看整体渗透率。一个核心发现是，用户更愿意为“服务”付费，而非单纯的“内容”。在数字消费大盘中，在线教育这类服务型消费占比近30%，而视频音乐等内容型消费仅占4.5%。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具体来看，知识付费在年轻人中已非常普遍，渗透率高达86.4%。长视频平台会员收入占比虽高，但增长已显疲态。而在线新闻则呈现出“表态意愿高，实际转化低”的矛盾局面。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看趋势变化。在线课程的付费意愿持续上升，特别是考公考研等刚需课程，成为主要增长引擎。在线视频领域则呈现分化：长视频平台增长乏力，而短剧的冲动付费模式异军突起，不过整个短剧行业又在快速向免费模式转型。在线新闻的付费意愿虽然稳定，但转化难题依然存在，免费信息的冲击是主要原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表格清晰地展示了不同内容类型的付费金额分布。可以看到，在线新闻的绝大多数用户处于零付费区间。在线视频的核心付费区间在51-200元，主要是年度会员。而在线课程的付费金额跨度最大，从几十元的试听课到几百元甚至更高的刚需课程。值得注意的是，无论是低价促销还是“先学后付”这样的信用模式，都在深刻影响着用户的付费决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接下来，我们将进入报告的第二部分，对在线课程、在线视频和在线新闻这三个核心领域进行逐一的深度洞察。我们将分析每个领域的核心驱动力、主要阻碍，并提炼出关键的商业洞察。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先来看在线课程。其核心驱动力非常明确，就是考证、升学、升职等刚需。特别是“考编热”，极大地拉动了付费需求。粉笔的案例告诉我们，一个定价合理、并承诺明确结果的AI产品，能成功转化大量潜在用户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相比之下，兴趣类课程更多是满足用户的即时心理需求。付费人群主要集中在年轻的一线城市职场人，但更广阔的下沉市场正在成为新的增长点。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然而，在线课程的发展也面临三大阻碍。首先是盗版问题，这严重冲击了正版内容的价值。其次是低课程完成率，这直接影响了用户的价值感知和复购意愿，但值得注意的是，通过优化产品机制，完课率是可以显著提升的。最后是价格敏感，尤其是在非刚需的兴趣课程领域，过高的定价会抑制消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jpeg"/><Relationship Id="rId6" Type="http://schemas.openxmlformats.org/officeDocument/2006/relationships/image" Target="../media/image14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Relationship Id="rId3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20.png"/><Relationship Id="rId4" Type="http://schemas.openxmlformats.org/officeDocument/2006/relationships/image" Target="../media/image16.svg"/><Relationship Id="rId3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svg"/><Relationship Id="rId6" Type="http://schemas.openxmlformats.org/officeDocument/2006/relationships/image" Target="../media/image24.png"/><Relationship Id="rId5" Type="http://schemas.openxmlformats.org/officeDocument/2006/relationships/image" Target="../media/image19.svg"/><Relationship Id="rId4" Type="http://schemas.openxmlformats.org/officeDocument/2006/relationships/image" Target="../media/image23.png"/><Relationship Id="rId3" Type="http://schemas.openxmlformats.org/officeDocument/2006/relationships/image" Target="../media/image18.sv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7.png"/><Relationship Id="rId4" Type="http://schemas.openxmlformats.org/officeDocument/2006/relationships/image" Target="../media/image22.svg"/><Relationship Id="rId3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5.svg"/><Relationship Id="rId3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28.svg"/><Relationship Id="rId7" Type="http://schemas.openxmlformats.org/officeDocument/2006/relationships/image" Target="../media/image32.png"/><Relationship Id="rId6" Type="http://schemas.openxmlformats.org/officeDocument/2006/relationships/image" Target="../media/image27.svg"/><Relationship Id="rId5" Type="http://schemas.openxmlformats.org/officeDocument/2006/relationships/image" Target="../media/image31.png"/><Relationship Id="rId4" Type="http://schemas.openxmlformats.org/officeDocument/2006/relationships/image" Target="../media/image26.svg"/><Relationship Id="rId3" Type="http://schemas.openxmlformats.org/officeDocument/2006/relationships/image" Target="../media/image30.png"/><Relationship Id="rId2" Type="http://schemas.openxmlformats.org/officeDocument/2006/relationships/image" Target="../media/image24.svg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0.svg"/><Relationship Id="rId11" Type="http://schemas.openxmlformats.org/officeDocument/2006/relationships/image" Target="../media/image34.png"/><Relationship Id="rId10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2.svg"/><Relationship Id="rId4" Type="http://schemas.openxmlformats.org/officeDocument/2006/relationships/image" Target="../media/image36.png"/><Relationship Id="rId3" Type="http://schemas.openxmlformats.org/officeDocument/2006/relationships/image" Target="../media/image31.svg"/><Relationship Id="rId2" Type="http://schemas.openxmlformats.org/officeDocument/2006/relationships/image" Target="../media/image35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3.sv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.svg"/><Relationship Id="rId7" Type="http://schemas.openxmlformats.org/officeDocument/2006/relationships/image" Target="../media/image5.png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6.svg"/><Relationship Id="rId11" Type="http://schemas.openxmlformats.org/officeDocument/2006/relationships/image" Target="../media/image7.png"/><Relationship Id="rId10" Type="http://schemas.openxmlformats.org/officeDocument/2006/relationships/image" Target="../media/image5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10.png"/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159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中国人在线内容付费意愿洞察分析报告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42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 spc="200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 年5</a:t>
            </a:r>
            <a:r>
              <a:rPr lang="zh-CN" altLang="en-US" sz="3200" b="1" i="0" u="none" strike="noStrike" spc="200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月</a:t>
            </a:r>
            <a:endParaRPr lang="zh-CN" altLang="en-US" sz="3200" b="1" i="0" u="none" strike="noStrike" spc="200">
              <a:solidFill>
                <a:srgbClr val="10B98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334000" y="4445000"/>
            <a:ext cx="1524000" cy="50800"/>
          </a:xfrm>
          <a:prstGeom prst="roundRect">
            <a:avLst>
              <a:gd name="adj" fmla="val 5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4953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 spc="400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DATA INSIGHTS REPORT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在线视频：付费意愿分化，为“爆款”买单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400" y="19304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841500" y="1714500"/>
            <a:ext cx="3810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核心驱动：独家内容 &amp; 年轻主力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841500" y="2159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独家内容：优酷独播占比高达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87.5%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，成平台核心竞争力。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主力用户：腾讯/爱奇艺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35岁以下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群体占比均超60%。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3302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36195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400" y="37719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841500" y="3492500"/>
            <a:ext cx="3810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市场分化：疲软与崛起并存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841500" y="3937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长视频：增长乏力，极度依赖“爆款”拉动新增。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短剧：规模近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7亿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，“银发族”占比超4成，冲动付费成常态。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5207000"/>
            <a:ext cx="5207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54737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400" y="56261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841500" y="5334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关键洞察：忠诚度的转移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841500" y="57150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用户从“为平台付费”转向“为单部爆款付费”，围绕具体内容做单次决策。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1524000"/>
            <a:ext cx="4953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l="8599" r="8599"/>
          <a:stretch>
            <a:fillRect/>
          </a:stretch>
        </p:blipFill>
        <p:spPr>
          <a:xfrm>
            <a:off x="6413500" y="1714500"/>
            <a:ext cx="4572000" cy="3683000"/>
          </a:xfrm>
          <a:prstGeom prst="roundRect">
            <a:avLst>
              <a:gd name="adj" fmla="val 4137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20" name="AutoShape 20"/>
          <p:cNvSpPr/>
          <p:nvPr/>
        </p:nvSpPr>
        <p:spPr>
          <a:xfrm>
            <a:off x="6413500" y="5588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家庭场景下的内容消费趋势</a:t>
            </a:r>
            <a:endParaRPr lang="en-US" sz="1100"/>
          </a:p>
          <a:p>
            <a:pPr indent="0" algn="ctr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全家共赏成为驱动付费意愿的重要生活场景</a:t>
            </a:r>
            <a:endParaRPr lang="en-US" sz="1100" b="0" i="0" u="none" strike="noStrike">
              <a:solidFill>
                <a:srgbClr val="9CA3AF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在线视频：主要阻碍因素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302000" cy="4699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879600" y="1841500"/>
            <a:ext cx="1066800" cy="1066800"/>
          </a:xfrm>
          <a:prstGeom prst="ellipse">
            <a:avLst/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33600" y="2095500"/>
            <a:ext cx="558800" cy="558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多平台会员叠加成本高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68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168400" y="381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核心现象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168400" y="412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重度用户同时订阅2-3个平台，年均支出可达500-800元，负担较重。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495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168400" y="508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关键影响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168400" y="539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总支出远超大多数用户的娱乐型心理账户阈值，导致用户流失风险。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445000" y="1524000"/>
            <a:ext cx="3302000" cy="4699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562600" y="1841500"/>
            <a:ext cx="1066800" cy="1066800"/>
          </a:xfrm>
          <a:prstGeom prst="ellipse">
            <a:avLst/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6600" y="2095500"/>
            <a:ext cx="558800" cy="558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4699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内容同质化严重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699000" y="368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4851400" y="381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主要表现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851400" y="412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除少数头部自制内容外，大量剧集版权在多平台间流转，缺乏独家性。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699000" y="495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4851400" y="508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关键影响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851400" y="539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内容趋同降低了用户绑定单一平台的意愿，用户更倾向于“用后即走”。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128000" y="1524000"/>
            <a:ext cx="3302000" cy="4699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245600" y="1841500"/>
            <a:ext cx="1066800" cy="1066800"/>
          </a:xfrm>
          <a:prstGeom prst="ellipse">
            <a:avLst/>
          </a:prstGeom>
          <a:solidFill>
            <a:srgbClr val="10B98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9600" y="2095500"/>
            <a:ext cx="558800" cy="5588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8382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超前点播负面记忆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8382000" y="368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8534400" y="381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历史背景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534400" y="412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2021年前后的“VVIP”超前点播事件引发广泛争议，留下了深远的负面印象。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8382000" y="4953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8534400" y="5080000"/>
            <a:ext cx="248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关键影响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534400" y="53975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用户对平台的变相收费行为保持高度警惕，导致用户对平台的信任度长期受损。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在线新闻：付费意愿极低，接近“价值观认同”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20175" r="20175"/>
          <a:stretch>
            <a:fillRect/>
          </a:stretch>
        </p:blipFill>
        <p:spPr>
          <a:xfrm>
            <a:off x="762000" y="1524000"/>
            <a:ext cx="4318000" cy="4826000"/>
          </a:xfrm>
          <a:prstGeom prst="roundRect">
            <a:avLst>
              <a:gd name="adj" fmla="val 4705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5334000" y="1524000"/>
            <a:ext cx="6096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5537200" y="17272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200" y="18542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350000" y="16764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核心驱动：为「认知差」买单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0" y="2082800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本质是获取深度分析与独特视角。财经领域表现亮眼，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69.08%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用户愿为知识付费，财新网高端用户占比达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67%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334000" y="3175000"/>
            <a:ext cx="6096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5537200" y="33782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200" y="35052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350000" y="33274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核心悖论：高意愿 vs 低转化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350000" y="3733800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76.9%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网民表态愿意付费，但实际转化率不足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。“表态”更多是价值观认同，而非真实的付费意愿。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334000" y="4826000"/>
            <a:ext cx="6096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5537200" y="50292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4200" y="51562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350000" y="49784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关键洞察：价值观认同与创作者赞助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350000" y="5384800"/>
            <a:ext cx="495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付费行为更像是一种价值观投票或对特定记者的赞助，而非刚需消费。Newsletter模式全球回潮，但在中国尚未形成规模化气候。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在线新闻：主要阻碍因素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19200" y="19812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2794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免费资讯极度充裕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302000"/>
            <a:ext cx="609600" cy="50800"/>
          </a:xfrm>
          <a:prstGeom prst="roundRect">
            <a:avLst>
              <a:gd name="adj" fmla="val 5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16000" y="368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来源渠道：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今日头条、微博、抖音等平台提供海量免费资讯，内容触手可及。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4699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核心影响：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算法推荐形成“信息茧房”，用户产生“免费的已经够用”的心理，丧失对专业新闻的价值感知。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778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2200" y="19812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699000" y="2794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付费价值认知薄弱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3302000"/>
            <a:ext cx="609600" cy="50800"/>
          </a:xfrm>
          <a:prstGeom prst="roundRect">
            <a:avLst>
              <a:gd name="adj" fmla="val 5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699000" y="368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历史成因：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中国传统新闻消费市场长期处于“免费模式”，用户缺乏付费购买的习惯。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699000" y="4699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心理定式：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用户潜意识中将新闻资讯视为一种“公共物品”，而非需要支付费用的“商品”，付费意愿低。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28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382000" y="1778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5200" y="19812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382000" y="2794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付费墙引发用户流失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382000" y="3302000"/>
            <a:ext cx="609600" cy="50800"/>
          </a:xfrm>
          <a:prstGeom prst="roundRect">
            <a:avLst>
              <a:gd name="adj" fmla="val 5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382000" y="368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直接后果：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当媒体实施硬性付费墙时，绝大多数普通用户会直接转向其他免费渠道获取信息。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382000" y="4699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少数特例：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财新等成功案例依赖于其独特的高端垂直定位，难以在行业内进行规模化的复制推广。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778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683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 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44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核心影响因素矩阵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5588000"/>
            <a:ext cx="1016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核心影响因素矩阵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52500" y="2095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独家性：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 (优质师资/IP)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52500" y="2667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刚需程度：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 (考证/升学)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3238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盗版成本：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 (资源易复制)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3810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支付便捷：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 (移动支付成熟)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397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397000"/>
            <a:ext cx="3302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2095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独家性：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 (头部剧综版权)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35500" y="2667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刚需程度：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 (娱乐休闲属性)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35500" y="3238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盗版成本：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 (高清资源有门槛)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35500" y="3810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支付便捷：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 (平台一键订阅)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28000" y="1397000"/>
            <a:ext cx="3302000" cy="2921000"/>
          </a:xfrm>
          <a:prstGeom prst="roundRect">
            <a:avLst>
              <a:gd name="adj" fmla="val 521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128000" y="1397000"/>
            <a:ext cx="3302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18500" y="2095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独家性：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 (资讯可替代性强)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318500" y="2667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刚需程度：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极低 (非生活必需品)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18500" y="32385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盗版成本：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极低 (免费随手可得)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318500" y="3810000"/>
            <a:ext cx="2921000" cy="431800"/>
          </a:xfrm>
          <a:prstGeom prst="roundRect">
            <a:avLst>
              <a:gd name="adj" fmla="val 176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016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社交价值：</a:t>
            </a: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 (认知优越感)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4699000"/>
            <a:ext cx="3302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762000" y="4699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952500" y="48895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付费驱动力最强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952500" y="53340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优势在于“刚需+结果承诺”，但劣势是盗版替代成本极低，需重点建立版权保护与加密机制。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445000" y="4699000"/>
            <a:ext cx="3302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4445000" y="4699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4635500" y="48895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依赖独家内容壁垒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4635500" y="53340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靠头部剧综版权驱动付费，但面临订阅疲劳和内容同质化挑战，需持续投入高成本产出优质IP。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128000" y="4699000"/>
            <a:ext cx="3302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8128000" y="4699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8318500" y="48895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价值困境与突围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318500" y="53340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多维度处于劣势，仅靠“认知优越感”维持极小付费群。需探索与社交场景深度结合的新模式。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429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 04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19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用户心理账户分析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5334000"/>
            <a:ext cx="1016000" cy="50800"/>
          </a:xfrm>
          <a:prstGeom prst="roundRect">
            <a:avLst>
              <a:gd name="adj" fmla="val 5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用户心理账户分析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6510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400" y="18034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714500"/>
            <a:ext cx="203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投资型心理账户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778000" y="2133600"/>
            <a:ext cx="203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核心场景：在线课程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1016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794000"/>
            <a:ext cx="2794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168400" y="2895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心理归类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168400" y="3200400"/>
            <a:ext cx="248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用户将课程付费视为“自我投资”，而非单纯的消费行为。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38735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168400" y="39751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核心特征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168400" y="4279900"/>
            <a:ext cx="24892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愿支付高客单价，但极度看重“投资回报”，如证书、薪资提升等。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080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168400" y="5181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596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🚀 运营启示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168400" y="54864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推出“结果对赌”模式（如学完退款），能显著拉动高客单价转化。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4445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4699000" y="16510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1400" y="18034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461000" y="1714500"/>
            <a:ext cx="203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娱乐型心理账户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5461000" y="2133600"/>
            <a:ext cx="203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核心场景：在线视频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15626">
            <a:off x="4699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4699000" y="2794000"/>
            <a:ext cx="2794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4851400" y="2895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心理归类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4851400" y="3200400"/>
            <a:ext cx="248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被视为纯粹的“娱乐消费”，预算天然受限，属于非必要开支。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4699000" y="38735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4851400" y="39751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核心特征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4851400" y="4279900"/>
            <a:ext cx="24892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订阅制30元/月是隐形红线；但单次冲动付费（如解锁短剧）无上限。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4699000" y="5080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4851400" y="5181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596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🚀 运营启示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4851400" y="54864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发力短剧赛道，利用“单次解锁”的冲动消费逻辑实现快速增长。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8128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8382000" y="16510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803400"/>
            <a:ext cx="304800" cy="304800"/>
          </a:xfrm>
          <a:prstGeom prst="rect">
            <a:avLst/>
          </a:prstGeom>
        </p:spPr>
      </p:pic>
      <p:sp>
        <p:nvSpPr>
          <p:cNvPr id="36" name="AutoShape 36"/>
          <p:cNvSpPr/>
          <p:nvPr/>
        </p:nvSpPr>
        <p:spPr>
          <a:xfrm>
            <a:off x="9144000" y="1714500"/>
            <a:ext cx="203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资讯型心理账户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9144000" y="2133600"/>
            <a:ext cx="203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核心场景：新闻资讯</a:t>
            </a:r>
            <a:endParaRPr lang="en-US" sz="1100"/>
          </a:p>
        </p:txBody>
      </p:sp>
      <p:cxnSp>
        <p:nvCxnSpPr>
          <p:cNvPr id="38" name="Connector 38"/>
          <p:cNvCxnSpPr/>
          <p:nvPr/>
        </p:nvCxnSpPr>
        <p:spPr>
          <a:xfrm rot="-15626">
            <a:off x="8382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AutoShape 39"/>
          <p:cNvSpPr/>
          <p:nvPr/>
        </p:nvSpPr>
        <p:spPr>
          <a:xfrm>
            <a:off x="8382000" y="2794000"/>
            <a:ext cx="2794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0" name="AutoShape 40"/>
          <p:cNvSpPr/>
          <p:nvPr/>
        </p:nvSpPr>
        <p:spPr>
          <a:xfrm>
            <a:off x="8534400" y="2895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心理归类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8534400" y="3200400"/>
            <a:ext cx="248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普遍被归类为“免费公共品”，用户缺乏主动付费的心理基础。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8382000" y="38735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3" name="AutoShape 43"/>
          <p:cNvSpPr/>
          <p:nvPr/>
        </p:nvSpPr>
        <p:spPr>
          <a:xfrm>
            <a:off x="8534400" y="39751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核心特征</a:t>
            </a:r>
            <a:endParaRPr lang="en-US" sz="1100"/>
          </a:p>
        </p:txBody>
      </p:sp>
      <p:sp>
        <p:nvSpPr>
          <p:cNvPr id="44" name="AutoShape 44"/>
          <p:cNvSpPr/>
          <p:nvPr/>
        </p:nvSpPr>
        <p:spPr>
          <a:xfrm>
            <a:off x="8534400" y="4279900"/>
            <a:ext cx="24892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付费用户极少，付费动机多为“认知优越感”与获取社交谈资。</a:t>
            </a:r>
            <a:endParaRPr lang="en-US" sz="1100"/>
          </a:p>
        </p:txBody>
      </p:sp>
      <p:sp>
        <p:nvSpPr>
          <p:cNvPr id="45" name="AutoShape 45"/>
          <p:cNvSpPr/>
          <p:nvPr/>
        </p:nvSpPr>
        <p:spPr>
          <a:xfrm>
            <a:off x="8382000" y="5080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6" name="AutoShape 46"/>
          <p:cNvSpPr/>
          <p:nvPr/>
        </p:nvSpPr>
        <p:spPr>
          <a:xfrm>
            <a:off x="8534400" y="51816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596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🚀 运营启示</a:t>
            </a:r>
            <a:endParaRPr lang="en-US" sz="1100"/>
          </a:p>
        </p:txBody>
      </p:sp>
      <p:sp>
        <p:nvSpPr>
          <p:cNvPr id="47" name="AutoShape 47"/>
          <p:cNvSpPr/>
          <p:nvPr/>
        </p:nvSpPr>
        <p:spPr>
          <a:xfrm>
            <a:off x="8534400" y="5486400"/>
            <a:ext cx="24892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聚焦高端小众市场（如财新网），挖掘社交价值而非大众付费。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683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关键阻碍因素排序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699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KEY OBSTACLES RANKING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关键阻碍因素排序（综合）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905000"/>
            <a:ext cx="7112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032000" y="17526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存在大量免费/盗版替代品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032000" y="2159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盗版课程、免费短视频、算法推荐资讯形成“免费内容生态”，用户缺乏付费动力。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35560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3683000"/>
            <a:ext cx="7112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032000" y="35306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付费后使用频率低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2032000" y="3937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课程烂尾（完课率&lt;30%）、视频会员闲置，导致价值感知衰减，续费意愿下降。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53340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5461000"/>
            <a:ext cx="7112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2032000" y="53086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价格与感知价值不匹配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2032000" y="5715000"/>
            <a:ext cx="368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兴趣类课程和长视频订阅中，用户感知价值远低于支付价格，造成心理落差。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477000" y="17780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1905000"/>
            <a:ext cx="7112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493000" y="17526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取消续费流程繁琐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493000" y="2159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复杂的取消流程让用户产生“被套路”的不信任感，极大地降低了用户的长期订阅意愿。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477000" y="35560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477000" y="3683000"/>
            <a:ext cx="7112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493000" y="35306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对平台持续产出优质内容存疑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7493000" y="3937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用户普遍担心课程质量不稳定、平台缺乏持续爆款能力，认为内容价值不敌免费替代品。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 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0574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032000" y="1841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总体付费意愿画像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032000" y="2286000"/>
            <a:ext cx="3556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当前付费渗透率、近3年变化趋势、用户年均付费金额分布，描绘市场宏观现状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36830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38354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032000" y="3619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分内容类型的深度洞察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2032000" y="4064000"/>
            <a:ext cx="3556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针对在线课程、视频、新闻三大核心领域，分析其付费驱动因素、阻碍点与核心洞察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53975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55499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2032000" y="53340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核心影响因素矩阵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2032000" y="57785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横向对比三大内容类型，拆解影响付费决策的关键维度与权重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477000" y="19050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20574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493000" y="1841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用户心理账户分析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493000" y="2286000"/>
            <a:ext cx="3556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深度解析投资型、娱乐型、资讯型三种心理账户的差异，探究付费行为背后的动机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477000" y="36830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477000" y="38354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493000" y="3619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关键阻碍因素排序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7493000" y="4064000"/>
            <a:ext cx="3556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综合评估价格敏感、内容质量、版权意识等因素，排序影响付费决策的核心障碍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223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477000" y="5397500"/>
            <a:ext cx="762000" cy="7620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77000" y="5549900"/>
            <a:ext cx="76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493000" y="53340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策略建议方向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7493000" y="57785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基于数据洞察，提出针对不同内容类型和细分人群的增长与转化策略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937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策略建议方向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953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STRATEGIC PROPOSAL DIRECTIONS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策略建议：在线课程 &amp; 在线视频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 · Online Course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2260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0300" y="24384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05000" y="2159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结果对赌 / 信用付费模式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905000" y="2565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借鉴“先学后付”模式，将定价与学习成果深度挂钩，有效降低用户的决策门槛与试错成本。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429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952500" y="3657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300" y="38354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905000" y="3556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分阶段解锁 + 学习社群打卡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905000" y="3962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将长课程拆解为短模块分阶段解锁，配合社群运营与打卡机制，显著提升用户完课率与复购意愿。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826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952500" y="5054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300" y="52324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905000" y="4953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拥抱 AI 化产品创新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905000" y="5359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开发低客单价的 AI 辅助学习产品（如智能答疑、计划生成），有效激活长尾用户的付费潜力。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1397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 · Online Video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23000" y="2032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13500" y="2260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1300" y="24384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2159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单剧付费 / 跨平台会员聚合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366000" y="2565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顺应“为内容付费”心理，推出灵活的单剧/单片付费模式及跨平台会员聚合包，提升付费转化率。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3429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413500" y="3657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1300" y="38354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366000" y="3556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利用“春节档”等脉冲场景转化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366000" y="3962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在长假等消费高峰期集中释放独家优质内容，配合限时折扣等灵活定价策略，实现流量的精准收割。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223000" y="4826000"/>
            <a:ext cx="5207000" cy="1206500"/>
          </a:xfrm>
          <a:prstGeom prst="roundRect">
            <a:avLst>
              <a:gd name="adj" fmla="val 1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6413500" y="50546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91300" y="5232400"/>
            <a:ext cx="355600" cy="355600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7366000" y="4953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面向银发族优化产品设计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7366000" y="5359400"/>
            <a:ext cx="381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推出大字版适老化界面，实行透明、无套路的定价策略，通过降低使用门槛建立银发用户的品牌信任。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策略建议：在线新闻 &amp; 通用策略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2286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9304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828800" y="1879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在线新闻转型方向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291">
            <a:off x="1016009" y="2533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730500"/>
            <a:ext cx="203200" cy="203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20800" y="26924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放弃全面付费墙：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转向“创作者赞赏+深度报告PDF售卖”的混合模式。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3238500"/>
            <a:ext cx="203200" cy="203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320800" y="32004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深耕垂直领域：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聚焦特定行业，打造不可替代的深度专业内容壁垒。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16000" y="43180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400" y="44704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828800" y="4419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通用增长策略建议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9291">
            <a:off x="1016009" y="5073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5270500"/>
            <a:ext cx="203200" cy="203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320800" y="5232400"/>
            <a:ext cx="431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体验与信任升级：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AI个性化试读提升感知，信用体系赋能“先享后付”。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5778500"/>
            <a:ext cx="203200" cy="2032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320800" y="57404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分群差异化运营：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针对Z世代、新中产、银发族制定专属策略。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223000" y="1524000"/>
            <a:ext cx="4953000" cy="4699000"/>
          </a:xfrm>
          <a:prstGeom prst="roundRect">
            <a:avLst>
              <a:gd name="adj" fmla="val 432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304800" dist="762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 l="22144" r="22144"/>
          <a:stretch>
            <a:fillRect/>
          </a:stretch>
        </p:blipFill>
        <p:spPr>
          <a:xfrm>
            <a:off x="6350000" y="1651000"/>
            <a:ext cx="4699000" cy="4445000"/>
          </a:xfrm>
          <a:prstGeom prst="roundRect">
            <a:avLst>
              <a:gd name="adj" fmla="val 3428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报告总结：一句话核心结论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651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中国用户为在线内容付费的本质，是为「确定性回报」买单。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794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794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79500" y="31115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1900" y="32639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68500" y="3111500"/>
            <a:ext cx="184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课程回报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968500" y="3619500"/>
            <a:ext cx="1841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明确的「上岸承诺」，解决用户对学习结果的焦虑。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445000" y="2794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445000" y="2794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762500" y="31115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2639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651500" y="3111500"/>
            <a:ext cx="184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视频回报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651500" y="3619500"/>
            <a:ext cx="1841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即时的「爆款满足」，提供情绪价值与感官刺激。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28000" y="2794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128000" y="2794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445500" y="3111500"/>
            <a:ext cx="711200" cy="7112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32639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334500" y="3111500"/>
            <a:ext cx="184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新闻回报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9334500" y="3619500"/>
            <a:ext cx="1841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持续的「认知优越感」，满足用户对信息增量的需求。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5207000"/>
            <a:ext cx="10668000" cy="1143000"/>
          </a:xfrm>
          <a:prstGeom prst="roundRect">
            <a:avLst>
              <a:gd name="adj" fmla="val 13333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10B981">
                <a:alpha val="3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1016000" y="5334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只有将内容价值转化为用户可感知的“确定结果”，付费意愿才能真正落地。</a:t>
            </a:r>
            <a:endParaRPr lang="en-US"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413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THANKS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683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699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THANK YOU FOR LISTENING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032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810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总体付费意愿画像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826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OVERALL PAYMENT WILLINGNESS PORTRAIT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当前付费渗透率：服务型付费远高于内容型付费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651000"/>
            <a:ext cx="3175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6500" y="18415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1778000"/>
            <a:ext cx="215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数字消费总规模 (2025 H1)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905000" y="2133600"/>
            <a:ext cx="2159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9.37万亿</a:t>
            </a:r>
            <a:r>
              <a:rPr lang="en-US" sz="1200" b="0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(占比46.5%)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175000" cy="1143000"/>
          </a:xfrm>
          <a:prstGeom prst="roundRect">
            <a:avLst>
              <a:gd name="adj" fmla="val 8888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00" y="1841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334000" y="1778000"/>
            <a:ext cx="215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数字服务消费占比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334000" y="2133600"/>
            <a:ext cx="2159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29.2%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(教育/医疗等)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874000" y="1651000"/>
            <a:ext cx="3175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4500" y="18415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763000" y="1778000"/>
            <a:ext cx="215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数字内容消费占比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763000" y="2133600"/>
            <a:ext cx="2159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4.5%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(音乐/视频等)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3429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3683000"/>
            <a:ext cx="609600" cy="609600"/>
          </a:xfrm>
          <a:prstGeom prst="roundRect">
            <a:avLst>
              <a:gd name="adj" fmla="val 33333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400" y="38354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778000" y="37465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 (知识)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444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青年群体(18-35岁)渗透率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86.4%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1016000" y="527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市场规模约1200亿，付费用户超3亿，已成为年轻人日常消费习惯。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445000" y="3429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4699000" y="3683000"/>
            <a:ext cx="609600" cy="609600"/>
          </a:xfrm>
          <a:prstGeom prst="roundRect">
            <a:avLst>
              <a:gd name="adj" fmla="val 33333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1400" y="383540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461000" y="37465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 (长视频)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4699000" y="444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平台会员服务收入占比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28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59.1%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4699000" y="527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网民使用率达98.4%，渗透率接近天花板，整体付费增长态势趋缓。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128000" y="3429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8382000" y="3683000"/>
            <a:ext cx="609600" cy="609600"/>
          </a:xfrm>
          <a:prstGeom prst="roundRect">
            <a:avLst>
              <a:gd name="adj" fmla="val 33333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4400" y="3835400"/>
            <a:ext cx="304800" cy="3048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9144000" y="37465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在线新闻资讯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382000" y="444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付费意愿高 / 实际转化低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24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76.9%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vs</a:t>
            </a:r>
            <a:r>
              <a:rPr lang="en-US" sz="24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&lt;5%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8382000" y="527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网民普遍有付费意向，但实际转化困难，财经新闻垂直领域需求相对强劲。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近3年付费意愿变化趋势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609600" cy="609600"/>
          </a:xfrm>
          <a:prstGeom prst="ellipse">
            <a:avLst/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19050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778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</a:t>
            </a:r>
            <a:b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持续上升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1016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794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▍核心驱动：刚需爆发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175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考公/考研热潮带动刚需型课程强劲增长，成为行业主要增长引擎。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8735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▍关键数据：规模激增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254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2025国考报名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341.6万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(翻倍)；</a:t>
            </a:r>
            <a:b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AI系统班月销突破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4.2万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51435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2030年市场规模预计超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3500亿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，年复合增长率 15%-20%。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445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699000" y="1778000"/>
            <a:ext cx="609600" cy="609600"/>
          </a:xfrm>
          <a:prstGeom prst="ellipse">
            <a:avLst/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000" y="1905000"/>
            <a:ext cx="355600" cy="355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5461000" y="1778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</a:t>
            </a:r>
            <a:b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冰火两重天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5626">
            <a:off x="4699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4699000" y="2794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▍长视频：增长疲软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699000" y="3175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市场进入存量竞争阶段，极度依赖头部爆款内容拉动付费，整体增速放缓。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699000" y="3937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▍短剧：模式剧变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699000" y="4318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冲动付费崛起，用户近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7亿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，规模超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600亿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b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行业正快速向免费转型，市占率升至70%。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5207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从“付费点播”向“免费+广告”模式切换。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128000" y="1524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8382000" y="1778000"/>
            <a:ext cx="609600" cy="609600"/>
          </a:xfrm>
          <a:prstGeom prst="ellipse">
            <a:avLst/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9000" y="1905000"/>
            <a:ext cx="355600" cy="355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9144000" y="1778000"/>
            <a:ext cx="2032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</a:t>
            </a:r>
            <a:b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意愿平稳</a:t>
            </a:r>
            <a:endParaRPr lang="en-US" sz="1100"/>
          </a:p>
        </p:txBody>
      </p:sp>
      <p:cxnSp>
        <p:nvCxnSpPr>
          <p:cNvPr id="27" name="Connector 27"/>
          <p:cNvCxnSpPr/>
          <p:nvPr/>
        </p:nvCxnSpPr>
        <p:spPr>
          <a:xfrm rot="-15626">
            <a:off x="8382014" y="2597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/>
        </p:nvSpPr>
        <p:spPr>
          <a:xfrm>
            <a:off x="8382000" y="2794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▍核心矛盾：高意愿低转化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382000" y="3175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有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76.9%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的用户表达了付费意愿，但实际付费转化率极低，供需存在断层。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8382000" y="4191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▍转化受阻原因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8382000" y="4572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互联网免费资讯泛滥，降低了用户支付门槛。</a:t>
            </a:r>
            <a:b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信息茧房效应削弱了用户对专业深度新闻的感知价值。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用户年均付费金额区间分布 (2025年数据)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429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429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52500" y="228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0元区间：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~70% (非知识付费用户)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52500" y="292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1-50元：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试听课 / 单课零散购买者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355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51-200元：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系统单门课程核心购买者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419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65F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200元以上：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刚需备考 / 全站会员用户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81500" y="1524000"/>
            <a:ext cx="3429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381500" y="1524000"/>
            <a:ext cx="3429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在线视频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72000" y="228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0元区间：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~60% (免费用户/非会员)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292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1-50元：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短期促销 / 首月低价会员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572000" y="355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65F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51-200元：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年度会员核心付费区间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572000" y="419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200元以上：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多平台叠加 / 点播剧购买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001000" y="1524000"/>
            <a:ext cx="3429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001000" y="1524000"/>
            <a:ext cx="3429000" cy="558800"/>
          </a:xfrm>
          <a:prstGeom prst="roundRect">
            <a:avLst>
              <a:gd name="adj" fmla="val 27272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在线新闻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91500" y="228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65F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0元区间：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&gt;95% (资讯获取习惯)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191500" y="292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1-50元：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极少数单篇/月度解锁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191500" y="3556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51-200元：</a:t>
            </a: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少数深度内容订阅用户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191500" y="4191000"/>
            <a:ext cx="3048000" cy="533400"/>
          </a:xfrm>
          <a:prstGeom prst="roundRect">
            <a:avLst>
              <a:gd name="adj" fmla="val 19047"/>
            </a:avLst>
          </a:prstGeom>
          <a:solidFill>
            <a:srgbClr val="D1FAE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27000"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065F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200元以上：</a:t>
            </a:r>
            <a:r>
              <a:rPr lang="en-US" sz="11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财新等头部付费墙用户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5080000"/>
            <a:ext cx="5207000" cy="1270000"/>
          </a:xfrm>
          <a:prstGeom prst="roundRect">
            <a:avLst>
              <a:gd name="adj" fmla="val 12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762000" y="5080000"/>
            <a:ext cx="76200" cy="1270000"/>
          </a:xfrm>
          <a:prstGeom prst="roundRect">
            <a:avLst>
              <a:gd name="adj" fmla="val 20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1016000" y="5181600"/>
            <a:ext cx="469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典型洞察：低价策略驱动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1016000" y="5537200"/>
            <a:ext cx="469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2025年春节档，长视频平台将会员促销价压低至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5元/月以下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，通过极低门槛大幅激活了价格敏感型用户的付费意愿。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5080000"/>
            <a:ext cx="5207000" cy="1270000"/>
          </a:xfrm>
          <a:prstGeom prst="roundRect">
            <a:avLst>
              <a:gd name="adj" fmla="val 12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223000" y="5080000"/>
            <a:ext cx="76200" cy="1270000"/>
          </a:xfrm>
          <a:prstGeom prst="roundRect">
            <a:avLst>
              <a:gd name="adj" fmla="val 20000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6477000" y="5181600"/>
            <a:ext cx="469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🚀 典型洞察：“先学后付”信用体系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77000" y="5537200"/>
            <a:ext cx="469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引入新模式后，付费转化率从 15% 提升至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35%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，完课率从 60% 增长至</a:t>
            </a: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85%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，有效解决了信任与体验痛点。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683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分内容类型的深度洞察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699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IN-DEPTH INSIGHTS BY CONTENT TYPE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在线课程：核心驱动是“结果承诺”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4318000" cy="4826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13076" r="13076"/>
          <a:stretch>
            <a:fillRect/>
          </a:stretch>
        </p:blipFill>
        <p:spPr>
          <a:xfrm>
            <a:off x="952500" y="1778000"/>
            <a:ext cx="3937000" cy="3556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952500" y="5461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沉浸式居家在线学习场景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1524000"/>
            <a:ext cx="6096000" cy="1587500"/>
          </a:xfrm>
          <a:prstGeom prst="roundRect">
            <a:avLst>
              <a:gd name="adj" fmla="val 128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524500" y="17145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00" y="18669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286500" y="17145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核心驱动：考证/升学/升职刚需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86500" y="2159000"/>
            <a:ext cx="4889500" cy="762000"/>
          </a:xfrm>
          <a:prstGeom prst="roundRect">
            <a:avLst>
              <a:gd name="adj" fmla="val 13333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413500" y="2222500"/>
            <a:ext cx="4635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宏观：“考编热”成最强引擎（2025国考报录比86:1）；</a:t>
            </a:r>
            <a:b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案例：粉笔AI系统班399元激活90%存量用户，验证低客单+结果承诺的转化力。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334000" y="3302000"/>
            <a:ext cx="6096000" cy="1333500"/>
          </a:xfrm>
          <a:prstGeom prst="roundRect">
            <a:avLst>
              <a:gd name="adj" fmla="val 1523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5524500" y="34925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6900" y="36449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286500" y="34925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兴趣类课程：“支付即满足”心理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86500" y="3937000"/>
            <a:ext cx="4889500" cy="635000"/>
          </a:xfrm>
          <a:prstGeom prst="roundRect">
            <a:avLst>
              <a:gd name="adj" fmla="val 16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413500" y="4000500"/>
            <a:ext cx="463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新中产基于认知焦虑与社交资本积累动机冲动下单，形成“购买即学习”的即时满足闭环。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5334000" y="4826000"/>
            <a:ext cx="6096000" cy="1460500"/>
          </a:xfrm>
          <a:prstGeom prst="roundRect">
            <a:avLst>
              <a:gd name="adj" fmla="val 1391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5524500" y="5016500"/>
            <a:ext cx="609600" cy="6096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6900" y="51689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286500" y="50165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付费主力：25-35岁职场人群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286500" y="5461000"/>
            <a:ext cx="4889500" cy="762000"/>
          </a:xfrm>
          <a:prstGeom prst="roundRect">
            <a:avLst>
              <a:gd name="adj" fmla="val 13333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413500" y="5524500"/>
            <a:ext cx="4635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核心：一线/新一线城市职场人贡献最高客单价；</a:t>
            </a:r>
            <a:b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增长：二三线及农村市场渗透率提升，是未来核心增量来源。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在线课程：主要阻碍因素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711200" cy="7112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19200" y="21082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2032000"/>
            <a:ext cx="1905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盗版资源泛滥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21000"/>
            <a:ext cx="2794000" cy="2413000"/>
          </a:xfrm>
          <a:prstGeom prst="roundRect">
            <a:avLst>
              <a:gd name="adj" fmla="val 421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206500" y="3111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299元 → 5-10元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206500" y="3683000"/>
            <a:ext cx="241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现象：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知识付费内容极易被复制传播，正版价值被严重稀释。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热门课程24小时内即出现在低价网盘群，严重侵蚀市场。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905000"/>
            <a:ext cx="711200" cy="7112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2200" y="21082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588000" y="2032000"/>
            <a:ext cx="1905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课程完成率低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2921000"/>
            <a:ext cx="2794000" cy="2413000"/>
          </a:xfrm>
          <a:prstGeom prst="roundRect">
            <a:avLst>
              <a:gd name="adj" fmla="val 421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889500" y="3111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30% (行业) → 85% (优化)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889500" y="3683000"/>
            <a:ext cx="241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痛点：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“买了等于学了”心理导致价值感知下降，复购率低。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对策：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引入“先学后付”等机制设计，可显著提升完课转化。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128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382000" y="1905000"/>
            <a:ext cx="711200" cy="711200"/>
          </a:xfrm>
          <a:prstGeom prst="ellipse">
            <a:avLst/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5200" y="21082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9271000" y="2032000"/>
            <a:ext cx="1905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价格敏感度高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382000" y="2921000"/>
            <a:ext cx="2794000" cy="2413000"/>
          </a:xfrm>
          <a:prstGeom prst="roundRect">
            <a:avLst>
              <a:gd name="adj" fmla="val 421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572500" y="3111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兴趣类课程重灾区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572500" y="3683000"/>
            <a:ext cx="241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表现：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用户对数百元定价敏感，冲动消费后退款投诉居高不下。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原因：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非刚需属性强，缺乏明确的价值衡量标准。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4764</Words>
  <Application>WPS 演示</Application>
  <PresentationFormat/>
  <Paragraphs>506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掌心</cp:lastModifiedBy>
  <cp:revision>2</cp:revision>
  <dcterms:created xsi:type="dcterms:W3CDTF">2026-04-09T14:09:00Z</dcterms:created>
  <dcterms:modified xsi:type="dcterms:W3CDTF">2026-04-09T14:11:02Z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