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10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大家好，今天我将向各位汇报白云山项目的创意实践和行动计划。本次汇报将全面展示我们对项目的创意评估、优先级排序以及详细的落地执行方案，旨在确保项目高效、有序地推进。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首先，我们明确了项目的三大核心目标。在用户层面，我们旨在优化从出行到消费的全流程体验。在商业层面，我们将联动文旅生态资源，实现商业增值。在落地层面，我们将通过明确的优先级和时间节点，确保项目高效推进。这张白云山的实景图也提醒我们，我们的一切努力都是为了让游客能更好地享受这里的美景和服务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接下来是创意模块的评估结果。我们通过用户、商业、技术三个维度进行打分，并结合速赢优先级进行排序。可以看到，“路线规划”和“闭环”模块得分最高，优先级也最高，是我们接下来需要重点投入资源的方向。而“比价”和“总结”模块则优先级较低，可以放在后期考虑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是我们具体的落地执行计划。我们将工作分为生态合作、运营支撑、市场营销和产品开发四大类。每个任务都明确了责任人和完成周期。例如，生态合作和市场营销的前期准备工作将在Q1完成，而产品开发的核心工作将集中在Q2，确保项目在Q2顺利上线试运营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为了更直观地展示项目进度，我们制定了核心里程碑时间轴。Q1是筹备启动期，主要完成资源拓展和前期规划。Q2是产品落地期，我们将完成开发并上线试运营。从Q2之后，我们将进入持续的迭代优化期，根据市场反馈不断完善产品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最后，我相信通过我们团队的凝心聚力和高效执行，白云山项目一定能够成功落地并取得优异的成果。我的汇报到此结束，感谢各位的聆听。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标题幻灯片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/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/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竖排标题与文本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/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标题和内容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节标题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/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/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/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/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39" name="Shape 37"/>
          <p:cNvSpPr txBox="1"/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/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41" name="Shape 39"/>
          <p:cNvSpPr txBox="1"/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空白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内容与标题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/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/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与标题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/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" name="Shape 3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9" name="Shape 4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0" name="Shape 5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3.svg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4.png"/><Relationship Id="rId3" Type="http://schemas.openxmlformats.org/officeDocument/2006/relationships/image" Target="../media/image1.sv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svg"/><Relationship Id="rId8" Type="http://schemas.openxmlformats.org/officeDocument/2006/relationships/image" Target="../media/image9.png"/><Relationship Id="rId7" Type="http://schemas.openxmlformats.org/officeDocument/2006/relationships/image" Target="../media/image6.svg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0.svg"/><Relationship Id="rId6" Type="http://schemas.openxmlformats.org/officeDocument/2006/relationships/image" Target="../media/image12.png"/><Relationship Id="rId5" Type="http://schemas.openxmlformats.org/officeDocument/2006/relationships/image" Target="../media/image9.svg"/><Relationship Id="rId4" Type="http://schemas.openxmlformats.org/officeDocument/2006/relationships/image" Target="../media/image11.png"/><Relationship Id="rId3" Type="http://schemas.openxmlformats.org/officeDocument/2006/relationships/image" Target="../media/image8.svg"/><Relationship Id="rId2" Type="http://schemas.openxmlformats.org/officeDocument/2006/relationships/image" Target="../media/image10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6858000" y="2286000"/>
            <a:ext cx="4572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白云山项目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6858000" y="3683000"/>
            <a:ext cx="457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0" i="0" u="none" strike="noStrike">
                <a:solidFill>
                  <a:srgbClr val="FFFFFF">
                    <a:alpha val="94902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创意实践和行动计划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6858000" y="4826000"/>
            <a:ext cx="762000" cy="50800"/>
          </a:xfrm>
          <a:prstGeom prst="roundRect">
            <a:avLst>
              <a:gd name="adj" fmla="val 0"/>
            </a:avLst>
          </a:prstGeom>
          <a:solidFill>
            <a:srgbClr val="00529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6858000" y="5207000"/>
            <a:ext cx="457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0" i="0" u="none" strike="noStrike">
                <a:solidFill>
                  <a:srgbClr val="FFFFFF">
                    <a:alpha val="8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项目创意评估与落地执行全案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6858000" y="5969000"/>
            <a:ext cx="457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FFFFFF">
                    <a:alpha val="6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2026年6月</a:t>
            </a:r>
            <a:endParaRPr lang="en-US"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项目核心目标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524000"/>
            <a:ext cx="10668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本项目围绕白云山文旅场景，聚焦用户出行全链路体验优化，通过多维度创意模块评估，明确落地优先级与执行路径，最终实现</a:t>
            </a:r>
            <a:r>
              <a:rPr lang="en-US" sz="1400" b="1" i="0" u="none" strike="noStrike">
                <a:solidFill>
                  <a:srgbClr val="00529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用户体验提升、商业价值挖掘与产品高效落地</a:t>
            </a: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的三大核心目标。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2667000"/>
            <a:ext cx="3302000" cy="3556000"/>
          </a:xfrm>
          <a:prstGeom prst="roundRect">
            <a:avLst>
              <a:gd name="adj" fmla="val 3846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800" y="2984500"/>
            <a:ext cx="457200" cy="4572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651000" y="2946400"/>
            <a:ext cx="2159000" cy="533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529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 用户侧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1066800" y="3810000"/>
            <a:ext cx="26924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优化出行、消费、服务全流程体验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1066800" y="4699000"/>
            <a:ext cx="26924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致力于为游客提供更便捷、更个性化的服务，从路线规划到现场消费，全方位提升用户满意度，打造“宾至如归”的文旅体验。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4445000" y="2667000"/>
            <a:ext cx="3302000" cy="3556000"/>
          </a:xfrm>
          <a:prstGeom prst="roundRect">
            <a:avLst>
              <a:gd name="adj" fmla="val 3846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49800" y="2984500"/>
            <a:ext cx="457200" cy="4572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5334000" y="2946400"/>
            <a:ext cx="2159000" cy="533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529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 商业侧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4749800" y="3810000"/>
            <a:ext cx="26924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联动文旅生态资源，实现商业增值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4749800" y="4699000"/>
            <a:ext cx="26924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整合景区、酒店、美食及周边商户资源，构建“吃住行游购娱”商业生态闭环，以体验带动消费，提升项目整体商业价值与运营效率。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8128000" y="2667000"/>
            <a:ext cx="3302000" cy="3556000"/>
          </a:xfrm>
          <a:prstGeom prst="roundRect">
            <a:avLst>
              <a:gd name="adj" fmla="val 3846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32800" y="2984500"/>
            <a:ext cx="457200" cy="4572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9017000" y="2946400"/>
            <a:ext cx="2159000" cy="533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529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 落地侧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8432800" y="3810000"/>
            <a:ext cx="26924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明确优先级与时间节点，保障高效推进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8432800" y="4699000"/>
            <a:ext cx="26924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基于科学的评估模型，精准划分功能模块的优先级，制定清晰的落地时间表，确保资源投入的有效性，保障项目高质量、按时交付上线。</a:t>
            </a:r>
            <a:endParaRPr lang="en-US"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创意模块评分与速赢优先级评估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397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我们从用户价值、商业价值、技术可行性三个维度进行综合评分（满分均为5分）。我们将优先推进高价值、高可行性的核心模块。</a:t>
            </a:r>
            <a:endParaRPr lang="en-US" sz="1100"/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762000" y="2413000"/>
          <a:ext cx="10668000" cy="28448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778000"/>
                <a:gridCol w="1651000"/>
                <a:gridCol w="1651000"/>
                <a:gridCol w="1778000"/>
                <a:gridCol w="1651000"/>
                <a:gridCol w="2159000"/>
              </a:tblGrid>
              <a:tr h="5588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创意模块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29B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用户价值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29B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商业价值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29B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技术可行性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29B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综合得分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29B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速赢优先级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29B">
                        <a:alpha val="100000"/>
                      </a:srgbClr>
                    </a:solidFill>
                  </a:tcPr>
                </a:tc>
              </a:tr>
              <a:tr h="3810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路线规划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6FC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5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6FC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4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6FC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4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6FC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1" i="0" u="none" strike="noStrike">
                          <a:solidFill>
                            <a:srgbClr val="D93025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13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6FC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1" i="0" u="none" strike="noStrike">
                          <a:solidFill>
                            <a:srgbClr val="D93025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最高 (1)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6FC">
                        <a:alpha val="100000"/>
                      </a:srgbClr>
                    </a:solidFill>
                  </a:tcPr>
                </a:tc>
              </a:tr>
              <a:tr h="3810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闭环 (建议)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3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4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5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12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1" i="0" u="none" strike="noStrike">
                          <a:solidFill>
                            <a:srgbClr val="F97316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极高 (2)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3810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线上排队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6FC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5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6FC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4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6FC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3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6FC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12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6FC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00529B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高 (3)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6FC">
                        <a:alpha val="100000"/>
                      </a:srgbClr>
                    </a:solidFill>
                  </a:tcPr>
                </a:tc>
              </a:tr>
              <a:tr h="3810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美食推荐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5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3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3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1" i="0" u="none" strike="noStrike">
                          <a:solidFill>
                            <a:srgbClr val="D93025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11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00529B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中高 (4)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3810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客服 / 推送机制 / 平台现学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6FC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/>
                        <a:t>3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6FC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3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6FC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2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6FC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/>
                        <a:t>8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6FC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6B7280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中 / 低 (5)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6FC">
                        <a:alpha val="100000"/>
                      </a:srgbClr>
                    </a:solidFill>
                  </a:tcPr>
                </a:tc>
              </a:tr>
              <a:tr h="3810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总结 / 比价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3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1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2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/>
                        <a:t>6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6B7280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最低 (6)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AutoShape 6"/>
          <p:cNvSpPr/>
          <p:nvPr/>
        </p:nvSpPr>
        <p:spPr>
          <a:xfrm>
            <a:off x="762000" y="6096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1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 备注：综合得分 = 用户价值 + 商业价值 + 技术可行性。为了版面简洁，我们将得分相近、优先级较低的模块进行了合并展示。</a:t>
            </a:r>
            <a:endParaRPr lang="en-US"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落地执行行动计划明细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270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为确保项目顺利落地，我们制定了详细的行动计划，将工作分为四大核心板块，明确了各阶段的核心任务、责任主体和时间节点，确保各项工作有序推进。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2286000"/>
            <a:ext cx="2540000" cy="3937000"/>
          </a:xfrm>
          <a:prstGeom prst="roundRect">
            <a:avLst>
              <a:gd name="adj" fmla="val 400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762000" y="2286000"/>
            <a:ext cx="2540000" cy="762000"/>
          </a:xfrm>
          <a:prstGeom prst="roundRect">
            <a:avLst>
              <a:gd name="adj" fmla="val 0"/>
            </a:avLst>
          </a:prstGeom>
          <a:solidFill>
            <a:srgbClr val="00529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500" y="2438400"/>
            <a:ext cx="304800" cy="3048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397000" y="2413000"/>
            <a:ext cx="177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生态合作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952500" y="3302000"/>
            <a:ext cx="2159000" cy="266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3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🎯 核心行动</a:t>
            </a:r>
            <a:endParaRPr lang="en-US" sz="1100"/>
          </a:p>
          <a:p>
            <a:pPr indent="0" algn="l">
              <a:lnSpc>
                <a:spcPct val="117000"/>
              </a:lnSpc>
              <a:spcBef>
                <a:spcPts val="600"/>
              </a:spcBef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景点、酒店、美食等全品类文旅资源的拓展与签约合作。</a:t>
            </a:r>
            <a:endParaRPr lang="en-US" sz="1200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08000"/>
              </a:lnSpc>
              <a:spcBef>
                <a:spcPts val="1500"/>
              </a:spcBef>
            </a:pPr>
            <a:r>
              <a:rPr lang="en-US" sz="13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👤 责任人：</a:t>
            </a:r>
            <a:r>
              <a:rPr lang="en-US" sz="1200" b="1" i="0" u="none" strike="noStrike">
                <a:solidFill>
                  <a:srgbClr val="00529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XX、XX</a:t>
            </a:r>
            <a:endParaRPr lang="en-US" sz="1200" b="1" i="0" u="none" strike="noStrike">
              <a:solidFill>
                <a:srgbClr val="00529B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08000"/>
              </a:lnSpc>
              <a:spcBef>
                <a:spcPts val="1000"/>
              </a:spcBef>
            </a:pPr>
            <a:r>
              <a:rPr lang="en-US" sz="13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📅 完成周期：</a:t>
            </a:r>
            <a:r>
              <a:rPr lang="en-US" sz="1200" b="1" i="0" u="none" strike="noStrike">
                <a:solidFill>
                  <a:srgbClr val="D9770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2026年 Q1</a:t>
            </a:r>
            <a:endParaRPr lang="en-US" sz="1200" b="1" i="0" u="none" strike="noStrike">
              <a:solidFill>
                <a:srgbClr val="D9770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3556000" y="2286000"/>
            <a:ext cx="2540000" cy="3937000"/>
          </a:xfrm>
          <a:prstGeom prst="roundRect">
            <a:avLst>
              <a:gd name="adj" fmla="val 400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3556000" y="2286000"/>
            <a:ext cx="2540000" cy="762000"/>
          </a:xfrm>
          <a:prstGeom prst="roundRect">
            <a:avLst>
              <a:gd name="adj" fmla="val 0"/>
            </a:avLst>
          </a:prstGeom>
          <a:solidFill>
            <a:srgbClr val="00529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46500" y="2438400"/>
            <a:ext cx="304800" cy="3048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4191000" y="2413000"/>
            <a:ext cx="177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运营支撑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3746500" y="3302000"/>
            <a:ext cx="2159000" cy="266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3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🎯 核心行动</a:t>
            </a:r>
            <a:endParaRPr lang="en-US" sz="1100"/>
          </a:p>
          <a:p>
            <a:pPr indent="0" algn="l">
              <a:lnSpc>
                <a:spcPct val="117000"/>
              </a:lnSpc>
              <a:spcBef>
                <a:spcPts val="600"/>
              </a:spcBef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商户端配置协助、活动消息精准触达及全周期运营数据分析支持。</a:t>
            </a:r>
            <a:endParaRPr lang="en-US" sz="1200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08000"/>
              </a:lnSpc>
              <a:spcBef>
                <a:spcPts val="1500"/>
              </a:spcBef>
            </a:pPr>
            <a:r>
              <a:rPr lang="en-US" sz="13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👤 责任人：</a:t>
            </a:r>
            <a:r>
              <a:rPr lang="en-US" sz="1200" b="1" i="0" u="none" strike="noStrike">
                <a:solidFill>
                  <a:srgbClr val="00529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XX、XX</a:t>
            </a:r>
            <a:endParaRPr lang="en-US" sz="1200" b="1" i="0" u="none" strike="noStrike">
              <a:solidFill>
                <a:srgbClr val="00529B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08000"/>
              </a:lnSpc>
              <a:spcBef>
                <a:spcPts val="1000"/>
              </a:spcBef>
            </a:pPr>
            <a:r>
              <a:rPr lang="en-US" sz="13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📅 完成周期：</a:t>
            </a:r>
            <a:r>
              <a:rPr lang="en-US" sz="1200" b="1" i="0" u="none" strike="noStrike">
                <a:solidFill>
                  <a:srgbClr val="D9770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2026年 Q1</a:t>
            </a:r>
            <a:endParaRPr lang="en-US" sz="1200" b="1" i="0" u="none" strike="noStrike">
              <a:solidFill>
                <a:srgbClr val="D9770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6350000" y="2286000"/>
            <a:ext cx="2540000" cy="3937000"/>
          </a:xfrm>
          <a:prstGeom prst="roundRect">
            <a:avLst>
              <a:gd name="adj" fmla="val 400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6350000" y="2286000"/>
            <a:ext cx="2540000" cy="762000"/>
          </a:xfrm>
          <a:prstGeom prst="roundRect">
            <a:avLst>
              <a:gd name="adj" fmla="val 0"/>
            </a:avLst>
          </a:prstGeom>
          <a:solidFill>
            <a:srgbClr val="00529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40500" y="2438400"/>
            <a:ext cx="304800" cy="3048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6985000" y="2413000"/>
            <a:ext cx="177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市场营销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6540500" y="3302000"/>
            <a:ext cx="2159000" cy="266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3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🎯 核心行动</a:t>
            </a:r>
            <a:endParaRPr lang="en-US" sz="1100"/>
          </a:p>
          <a:p>
            <a:pPr indent="0" algn="l">
              <a:lnSpc>
                <a:spcPct val="117000"/>
              </a:lnSpc>
              <a:spcBef>
                <a:spcPts val="600"/>
              </a:spcBef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打点短信触达、前期活动策划、KOL传播、直播推广及各类消费带动活动落地。</a:t>
            </a:r>
            <a:endParaRPr lang="en-US" sz="1200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08000"/>
              </a:lnSpc>
              <a:spcBef>
                <a:spcPts val="1500"/>
              </a:spcBef>
            </a:pPr>
            <a:r>
              <a:rPr lang="en-US" sz="13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👤 责任人：</a:t>
            </a:r>
            <a:r>
              <a:rPr lang="en-US" sz="1200" b="1" i="0" u="none" strike="noStrike">
                <a:solidFill>
                  <a:srgbClr val="00529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XX</a:t>
            </a:r>
            <a:endParaRPr lang="en-US" sz="1200" b="1" i="0" u="none" strike="noStrike">
              <a:solidFill>
                <a:srgbClr val="00529B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08000"/>
              </a:lnSpc>
              <a:spcBef>
                <a:spcPts val="1000"/>
              </a:spcBef>
            </a:pPr>
            <a:r>
              <a:rPr lang="en-US" sz="13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📅 完成周期：</a:t>
            </a:r>
            <a:r>
              <a:rPr lang="en-US" sz="1200" b="1" i="0" u="none" strike="noStrike">
                <a:solidFill>
                  <a:srgbClr val="D9770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2026年 Q1</a:t>
            </a:r>
            <a:endParaRPr lang="en-US" sz="1200" b="1" i="0" u="none" strike="noStrike">
              <a:solidFill>
                <a:srgbClr val="D9770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9144000" y="2286000"/>
            <a:ext cx="2540000" cy="3937000"/>
          </a:xfrm>
          <a:prstGeom prst="roundRect">
            <a:avLst>
              <a:gd name="adj" fmla="val 400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1" name="AutoShape 21"/>
          <p:cNvSpPr/>
          <p:nvPr/>
        </p:nvSpPr>
        <p:spPr>
          <a:xfrm>
            <a:off x="9144000" y="2286000"/>
            <a:ext cx="2540000" cy="762000"/>
          </a:xfrm>
          <a:prstGeom prst="roundRect">
            <a:avLst>
              <a:gd name="adj" fmla="val 0"/>
            </a:avLst>
          </a:prstGeom>
          <a:solidFill>
            <a:srgbClr val="00529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34500" y="2438400"/>
            <a:ext cx="304800" cy="304800"/>
          </a:xfrm>
          <a:prstGeom prst="rect">
            <a:avLst/>
          </a:prstGeom>
        </p:spPr>
      </p:pic>
      <p:sp>
        <p:nvSpPr>
          <p:cNvPr id="23" name="AutoShape 23"/>
          <p:cNvSpPr/>
          <p:nvPr/>
        </p:nvSpPr>
        <p:spPr>
          <a:xfrm>
            <a:off x="9779000" y="2413000"/>
            <a:ext cx="177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产品开发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9334500" y="3302000"/>
            <a:ext cx="2159000" cy="266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3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🎯 核心行动 (分阶段)</a:t>
            </a:r>
            <a:endParaRPr lang="en-US" sz="1100"/>
          </a:p>
          <a:p>
            <a:pPr indent="0" algn="l">
              <a:lnSpc>
                <a:spcPct val="108000"/>
              </a:lnSpc>
              <a:spcBef>
                <a:spcPts val="600"/>
              </a:spcBef>
            </a:pPr>
            <a:r>
              <a:rPr lang="en-US" sz="11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需求/原型/设计 (Q1-Q2)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zh-CN" alt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产品团队</a:t>
            </a:r>
            <a:endParaRPr lang="en-US" sz="11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08000"/>
              </a:lnSpc>
              <a:spcBef>
                <a:spcPts val="600"/>
              </a:spcBef>
            </a:pPr>
            <a:r>
              <a:rPr lang="en-US" sz="11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视觉/开发/测试/发布 (Q2)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产研+测试团队</a:t>
            </a:r>
            <a:endParaRPr lang="en-US" sz="11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08000"/>
              </a:lnSpc>
              <a:spcBef>
                <a:spcPts val="600"/>
              </a:spcBef>
            </a:pPr>
            <a:r>
              <a:rPr lang="en-US" sz="11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上线/试运营/优化 (Q2)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产研+运营团队</a:t>
            </a:r>
            <a:endParaRPr lang="en-US" sz="11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项目核心里程碑节点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905000"/>
            <a:ext cx="3302000" cy="4191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1905000"/>
            <a:ext cx="3302000" cy="1016000"/>
          </a:xfrm>
          <a:prstGeom prst="roundRect">
            <a:avLst>
              <a:gd name="adj" fmla="val 0"/>
            </a:avLst>
          </a:prstGeom>
          <a:solidFill>
            <a:srgbClr val="00529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500" y="2133600"/>
            <a:ext cx="558800" cy="5588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651000" y="2032000"/>
            <a:ext cx="2286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第一阶段 · 筹备启动期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FFFFFF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2026年 Q1</a:t>
            </a:r>
            <a:endParaRPr lang="en-US" sz="1400" b="0" i="0" u="none" strike="noStrike">
              <a:solidFill>
                <a:srgbClr val="FFFFFF">
                  <a:alpha val="85098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952500" y="3175000"/>
            <a:ext cx="2921000" cy="266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500" b="1" i="0" u="none" strike="noStrike">
                <a:solidFill>
                  <a:srgbClr val="00529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▌ 核心完成</a:t>
            </a:r>
            <a:endParaRPr lang="en-US" sz="1100"/>
          </a:p>
          <a:p>
            <a:pPr indent="0" algn="l">
              <a:lnSpc>
                <a:spcPct val="108000"/>
              </a:lnSpc>
              <a:spcBef>
                <a:spcPts val="600"/>
              </a:spcBef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完成生态资源拓展与整合，搭建标准化运营体系；完成全套营销规划并落地执行，输出最终产品原型与UI/UX设计方案。</a:t>
            </a:r>
            <a:endParaRPr lang="en-US" sz="12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17000"/>
              </a:lnSpc>
              <a:spcBef>
                <a:spcPts val="1600"/>
              </a:spcBef>
            </a:pPr>
            <a:r>
              <a:rPr lang="en-US" sz="1500" b="1" i="0" u="none" strike="noStrike">
                <a:solidFill>
                  <a:srgbClr val="00529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▌ 阶段目标</a:t>
            </a:r>
            <a:endParaRPr lang="en-US" sz="1500" b="1" i="0" u="none" strike="noStrike">
              <a:solidFill>
                <a:srgbClr val="00529B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08000"/>
              </a:lnSpc>
              <a:spcBef>
                <a:spcPts val="600"/>
              </a:spcBef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完成前期所有筹备工作，为产品开发打下坚实基础，并为后续市场推广建立充足的资源储备。</a:t>
            </a:r>
            <a:endParaRPr lang="en-US" sz="12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4445000" y="1905000"/>
            <a:ext cx="3302000" cy="4191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4445000" y="1905000"/>
            <a:ext cx="3302000" cy="1016000"/>
          </a:xfrm>
          <a:prstGeom prst="roundRect">
            <a:avLst>
              <a:gd name="adj" fmla="val 0"/>
            </a:avLst>
          </a:prstGeom>
          <a:solidFill>
            <a:srgbClr val="00529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35500" y="2133600"/>
            <a:ext cx="558800" cy="5588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5334000" y="2032000"/>
            <a:ext cx="2286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第二阶段 · 产品落地期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FFFFFF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2026年 Q2</a:t>
            </a:r>
            <a:endParaRPr lang="en-US" sz="1400" b="0" i="0" u="none" strike="noStrike">
              <a:solidFill>
                <a:srgbClr val="FFFFFF">
                  <a:alpha val="85098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4635500" y="3175000"/>
            <a:ext cx="2921000" cy="266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500" b="1" i="0" u="none" strike="noStrike">
                <a:solidFill>
                  <a:srgbClr val="00529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▌ 核心完成</a:t>
            </a:r>
            <a:endParaRPr lang="en-US" sz="1100"/>
          </a:p>
          <a:p>
            <a:pPr indent="0" algn="l">
              <a:lnSpc>
                <a:spcPct val="108000"/>
              </a:lnSpc>
              <a:spcBef>
                <a:spcPts val="600"/>
              </a:spcBef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完成产品全功能开发与严格的全流程测试；发布正式版本并完成上线部署，正式开启市场试运营阶段。</a:t>
            </a:r>
            <a:endParaRPr lang="en-US" sz="12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17000"/>
              </a:lnSpc>
              <a:spcBef>
                <a:spcPts val="1600"/>
              </a:spcBef>
            </a:pPr>
            <a:r>
              <a:rPr lang="en-US" sz="1500" b="1" i="0" u="none" strike="noStrike">
                <a:solidFill>
                  <a:srgbClr val="00529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▌ 阶段目标</a:t>
            </a:r>
            <a:endParaRPr lang="en-US" sz="1500" b="1" i="0" u="none" strike="noStrike">
              <a:solidFill>
                <a:srgbClr val="00529B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08000"/>
              </a:lnSpc>
              <a:spcBef>
                <a:spcPts val="600"/>
              </a:spcBef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将成熟的产品推向市场，验证产品核心功能的稳定性，以及商业模式在真实市场环境中的可行性。</a:t>
            </a:r>
            <a:endParaRPr lang="en-US" sz="12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8128000" y="1905000"/>
            <a:ext cx="3302000" cy="4191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8128000" y="1905000"/>
            <a:ext cx="3302000" cy="1016000"/>
          </a:xfrm>
          <a:prstGeom prst="roundRect">
            <a:avLst>
              <a:gd name="adj" fmla="val 0"/>
            </a:avLst>
          </a:prstGeom>
          <a:solidFill>
            <a:srgbClr val="00529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18500" y="2133600"/>
            <a:ext cx="558800" cy="5588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9017000" y="2032000"/>
            <a:ext cx="2286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第三阶段 · 迭代优化期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FFFFFF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2026年 Q2 及以后</a:t>
            </a:r>
            <a:endParaRPr lang="en-US" sz="1400" b="0" i="0" u="none" strike="noStrike">
              <a:solidFill>
                <a:srgbClr val="FFFFFF">
                  <a:alpha val="85098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8318500" y="3175000"/>
            <a:ext cx="2921000" cy="266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500" b="1" i="0" u="none" strike="noStrike">
                <a:solidFill>
                  <a:srgbClr val="00529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▌ 核心动作</a:t>
            </a:r>
            <a:endParaRPr lang="en-US" sz="1100"/>
          </a:p>
          <a:p>
            <a:pPr indent="0" algn="l">
              <a:lnSpc>
                <a:spcPct val="108000"/>
              </a:lnSpc>
              <a:spcBef>
                <a:spcPts val="600"/>
              </a:spcBef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基于试运营数据反馈快速迭代产品功能，持续深化生态合作伙伴关系；开展全渠道营销推广，不断优化完善全链路用户体验。</a:t>
            </a:r>
            <a:endParaRPr lang="en-US" sz="12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17000"/>
              </a:lnSpc>
              <a:spcBef>
                <a:spcPts val="1600"/>
              </a:spcBef>
            </a:pPr>
            <a:r>
              <a:rPr lang="en-US" sz="1500" b="1" i="0" u="none" strike="noStrike">
                <a:solidFill>
                  <a:srgbClr val="00529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▌ 阶段目标</a:t>
            </a:r>
            <a:endParaRPr lang="en-US" sz="1500" b="1" i="0" u="none" strike="noStrike">
              <a:solidFill>
                <a:srgbClr val="00529B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08000"/>
              </a:lnSpc>
              <a:spcBef>
                <a:spcPts val="600"/>
              </a:spcBef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持续打磨产品核心竞争力，扩大市场份额，不断提升用户满意度与品牌影响力，实现可持续增长。</a:t>
            </a:r>
            <a:endParaRPr lang="en-US" sz="12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4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0" y="2032000"/>
            <a:ext cx="12192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凝心聚力 · 落地执行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0" y="3429000"/>
            <a:ext cx="12192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9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感谢聆听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5461000" y="5207000"/>
            <a:ext cx="1270000" cy="50800"/>
          </a:xfrm>
          <a:prstGeom prst="roundRect">
            <a:avLst>
              <a:gd name="adj" fmla="val 0"/>
            </a:avLst>
          </a:prstGeom>
          <a:solidFill>
            <a:srgbClr val="00529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0" y="5588000"/>
            <a:ext cx="1219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0" i="0" u="none" strike="noStrike" spc="400">
                <a:solidFill>
                  <a:srgbClr val="FFFFFF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THANK YOU FOR LISTENING</a:t>
            </a:r>
            <a:endParaRPr lang="en-US" sz="110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6190112"/>
            <a:ext cx="1524000" cy="6678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1433</Words>
  <Application>WPS 演示</Application>
  <PresentationFormat/>
  <Paragraphs>184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宋体</vt:lpstr>
      <vt:lpstr>Wingdings</vt:lpstr>
      <vt:lpstr>Arial</vt:lpstr>
      <vt:lpstr>Noto Sans SC</vt:lpstr>
      <vt:lpstr>微软雅黑</vt:lpstr>
      <vt:lpstr>Arial Unicode MS</vt:lpstr>
      <vt:lpstr>Office 主题​​</vt:lpstr>
      <vt:lpstr>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kevin</cp:lastModifiedBy>
  <cp:revision>4</cp:revision>
  <dcterms:created xsi:type="dcterms:W3CDTF">2026-05-06T14:53:00Z</dcterms:created>
  <dcterms:modified xsi:type="dcterms:W3CDTF">2026-05-06T14:58:38Z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2052-11.8.6.8810</vt:lpwstr>
  </property>
</Properties>
</file>